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34" r:id="rId4"/>
    <p:sldMasterId id="2147483737" r:id="rId5"/>
  </p:sldMasterIdLst>
  <p:notesMasterIdLst>
    <p:notesMasterId r:id="rId64"/>
  </p:notesMasterIdLst>
  <p:sldIdLst>
    <p:sldId id="256" r:id="rId6"/>
    <p:sldId id="258" r:id="rId7"/>
    <p:sldId id="2147479093" r:id="rId8"/>
    <p:sldId id="2147479619" r:id="rId9"/>
    <p:sldId id="2147479094" r:id="rId10"/>
    <p:sldId id="2147479610" r:id="rId11"/>
    <p:sldId id="2147470963" r:id="rId12"/>
    <p:sldId id="2147479089" r:id="rId13"/>
    <p:sldId id="2147479090" r:id="rId14"/>
    <p:sldId id="2147479553" r:id="rId15"/>
    <p:sldId id="2147479608" r:id="rId16"/>
    <p:sldId id="2147478340" r:id="rId17"/>
    <p:sldId id="2147479618" r:id="rId18"/>
    <p:sldId id="2147479091" r:id="rId19"/>
    <p:sldId id="2147479092" r:id="rId20"/>
    <p:sldId id="264" r:id="rId21"/>
    <p:sldId id="265" r:id="rId22"/>
    <p:sldId id="2147479625" r:id="rId23"/>
    <p:sldId id="2147479621" r:id="rId24"/>
    <p:sldId id="2147479616" r:id="rId25"/>
    <p:sldId id="2147479617" r:id="rId26"/>
    <p:sldId id="2147479612" r:id="rId27"/>
    <p:sldId id="2147479624" r:id="rId28"/>
    <p:sldId id="259" r:id="rId29"/>
    <p:sldId id="260" r:id="rId30"/>
    <p:sldId id="263" r:id="rId31"/>
    <p:sldId id="261" r:id="rId32"/>
    <p:sldId id="273" r:id="rId33"/>
    <p:sldId id="2147479620" r:id="rId34"/>
    <p:sldId id="2147479622" r:id="rId35"/>
    <p:sldId id="262" r:id="rId36"/>
    <p:sldId id="2147479627" r:id="rId37"/>
    <p:sldId id="2147479614" r:id="rId38"/>
    <p:sldId id="2147479626" r:id="rId39"/>
    <p:sldId id="2147479615" r:id="rId40"/>
    <p:sldId id="2147479628" r:id="rId41"/>
    <p:sldId id="2147479611" r:id="rId42"/>
    <p:sldId id="2147479636" r:id="rId43"/>
    <p:sldId id="2147479639" r:id="rId44"/>
    <p:sldId id="2147479637" r:id="rId45"/>
    <p:sldId id="2147479640" r:id="rId46"/>
    <p:sldId id="2147479641" r:id="rId47"/>
    <p:sldId id="2147479613" r:id="rId48"/>
    <p:sldId id="2147479630" r:id="rId49"/>
    <p:sldId id="2147479631" r:id="rId50"/>
    <p:sldId id="2147479633" r:id="rId51"/>
    <p:sldId id="2147479632" r:id="rId52"/>
    <p:sldId id="2147479634" r:id="rId53"/>
    <p:sldId id="2147479635" r:id="rId54"/>
    <p:sldId id="266" r:id="rId55"/>
    <p:sldId id="268" r:id="rId56"/>
    <p:sldId id="267" r:id="rId57"/>
    <p:sldId id="2147479629" r:id="rId58"/>
    <p:sldId id="271" r:id="rId59"/>
    <p:sldId id="2147479623" r:id="rId60"/>
    <p:sldId id="269" r:id="rId61"/>
    <p:sldId id="270" r:id="rId62"/>
    <p:sldId id="27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8"/>
          </p14:sldIdLst>
        </p14:section>
        <p14:section name="Overview" id="{E3BC3780-8CC9-4733-81D2-3FBF7513C5AF}">
          <p14:sldIdLst>
            <p14:sldId id="2147479093"/>
            <p14:sldId id="2147479619"/>
            <p14:sldId id="2147479094"/>
            <p14:sldId id="2147479610"/>
            <p14:sldId id="2147470963"/>
            <p14:sldId id="2147479089"/>
            <p14:sldId id="2147479090"/>
            <p14:sldId id="2147479553"/>
            <p14:sldId id="2147479608"/>
            <p14:sldId id="2147478340"/>
            <p14:sldId id="2147479618"/>
            <p14:sldId id="2147479091"/>
            <p14:sldId id="2147479092"/>
          </p14:sldIdLst>
        </p14:section>
        <p14:section name="Creation" id="{ED425CC8-0C86-4672-9D6B-BAB11C50D655}">
          <p14:sldIdLst>
            <p14:sldId id="264"/>
            <p14:sldId id="265"/>
            <p14:sldId id="2147479625"/>
            <p14:sldId id="2147479621"/>
            <p14:sldId id="2147479616"/>
            <p14:sldId id="2147479617"/>
            <p14:sldId id="2147479612"/>
            <p14:sldId id="2147479624"/>
            <p14:sldId id="259"/>
            <p14:sldId id="260"/>
            <p14:sldId id="263"/>
            <p14:sldId id="261"/>
            <p14:sldId id="273"/>
            <p14:sldId id="2147479620"/>
            <p14:sldId id="2147479622"/>
            <p14:sldId id="262"/>
            <p14:sldId id="2147479627"/>
            <p14:sldId id="2147479614"/>
            <p14:sldId id="2147479626"/>
            <p14:sldId id="2147479615"/>
            <p14:sldId id="2147479628"/>
          </p14:sldIdLst>
        </p14:section>
        <p14:section name="Additional configs" id="{2D3A86EF-4BDF-45FB-BA3C-6302D1CEE1EE}">
          <p14:sldIdLst>
            <p14:sldId id="2147479611"/>
          </p14:sldIdLst>
        </p14:section>
        <p14:section name="Capacity Utilisation" id="{D244384A-7EB6-4D18-BFB1-59DF99DD2E1F}">
          <p14:sldIdLst>
            <p14:sldId id="2147479636"/>
            <p14:sldId id="2147479639"/>
            <p14:sldId id="2147479637"/>
            <p14:sldId id="2147479640"/>
            <p14:sldId id="2147479641"/>
          </p14:sldIdLst>
        </p14:section>
        <p14:section name="VM Setup" id="{29D37FBA-CDB8-4107-AA42-F5F4C33426A7}">
          <p14:sldIdLst>
            <p14:sldId id="2147479613"/>
            <p14:sldId id="2147479630"/>
            <p14:sldId id="2147479631"/>
            <p14:sldId id="2147479633"/>
            <p14:sldId id="2147479632"/>
            <p14:sldId id="2147479634"/>
            <p14:sldId id="2147479635"/>
          </p14:sldIdLst>
        </p14:section>
        <p14:section name="DataPreparation" id="{A1FF6B09-2822-473A-97B1-1F6F4256C6DD}">
          <p14:sldIdLst>
            <p14:sldId id="266"/>
            <p14:sldId id="268"/>
            <p14:sldId id="267"/>
          </p14:sldIdLst>
        </p14:section>
        <p14:section name="Additional Resources" id="{7FBD5F93-5A51-4F09-B467-85614BB2DE86}">
          <p14:sldIdLst>
            <p14:sldId id="2147479629"/>
            <p14:sldId id="271"/>
            <p14:sldId id="2147479623"/>
            <p14:sldId id="269"/>
            <p14:sldId id="270"/>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7479" autoAdjust="0"/>
  </p:normalViewPr>
  <p:slideViewPr>
    <p:cSldViewPr snapToGrid="0">
      <p:cViewPr varScale="1">
        <p:scale>
          <a:sx n="101" d="100"/>
          <a:sy n="101" d="100"/>
        </p:scale>
        <p:origin x="3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71"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22/06/2023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groups/me/apps/ca118c33-8180-454c-bab5-eff67464a11f?referrer=appsource.microsoft.com&amp;experience=power-b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a:t>
            </a:fld>
            <a:endParaRPr lang="en-IE"/>
          </a:p>
        </p:txBody>
      </p:sp>
    </p:spTree>
    <p:extLst>
      <p:ext uri="{BB962C8B-B14F-4D97-AF65-F5344CB8AC3E}">
        <p14:creationId xmlns:p14="http://schemas.microsoft.com/office/powerpoint/2010/main" val="188491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15</a:t>
            </a:fld>
            <a:endParaRPr lang="en-IE"/>
          </a:p>
        </p:txBody>
      </p:sp>
    </p:spTree>
    <p:extLst>
      <p:ext uri="{BB962C8B-B14F-4D97-AF65-F5344CB8AC3E}">
        <p14:creationId xmlns:p14="http://schemas.microsoft.com/office/powerpoint/2010/main" val="397519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17</a:t>
            </a:fld>
            <a:endParaRPr lang="en-IE"/>
          </a:p>
        </p:txBody>
      </p:sp>
    </p:spTree>
    <p:extLst>
      <p:ext uri="{BB962C8B-B14F-4D97-AF65-F5344CB8AC3E}">
        <p14:creationId xmlns:p14="http://schemas.microsoft.com/office/powerpoint/2010/main" val="4401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Please turn on the feature switch '</a:t>
            </a:r>
            <a:r>
              <a:rPr kumimoji="0" lang="en-US" sz="1200" b="1"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?trident=1</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to have Trident enabled experiences (</a:t>
            </a:r>
            <a:r>
              <a:rPr kumimoji="0" lang="en-US" sz="1200" b="0"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you should have PPU licenses by default as Microsoft employees/vendor</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171335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App.powerbi.com </a:t>
            </a:r>
          </a:p>
          <a:p>
            <a:r>
              <a:rPr lang="en-IE" dirty="0"/>
              <a:t>(if logged in you will be redirected to your PBI tenant) </a:t>
            </a:r>
          </a:p>
          <a:p>
            <a:r>
              <a:rPr lang="en-IE" dirty="0"/>
              <a:t>My Workspace</a:t>
            </a:r>
          </a:p>
          <a:p>
            <a:r>
              <a:rPr lang="en-IE" dirty="0"/>
              <a:t>New -&gt; Show All </a:t>
            </a:r>
          </a:p>
          <a:p>
            <a:endParaRPr lang="en-IE" dirty="0"/>
          </a:p>
          <a:p>
            <a:r>
              <a:rPr lang="en-IE" dirty="0"/>
              <a:t>Click on any of Fabric Features </a:t>
            </a:r>
          </a:p>
          <a:p>
            <a:endParaRPr lang="en-IE" dirty="0">
              <a:solidFill>
                <a:srgbClr val="FF0000"/>
              </a:solidFill>
            </a:endParaRPr>
          </a:p>
          <a:p>
            <a:r>
              <a:rPr lang="en-IE" dirty="0">
                <a:solidFill>
                  <a:srgbClr val="FF0000"/>
                </a:solidFill>
              </a:rPr>
              <a:t>Careful with this – there be dragons. </a:t>
            </a:r>
          </a:p>
        </p:txBody>
      </p:sp>
      <p:sp>
        <p:nvSpPr>
          <p:cNvPr id="4" name="Slide Number Placeholder 3"/>
          <p:cNvSpPr>
            <a:spLocks noGrp="1"/>
          </p:cNvSpPr>
          <p:nvPr>
            <p:ph type="sldNum" sz="quarter" idx="5"/>
          </p:nvPr>
        </p:nvSpPr>
        <p:spPr/>
        <p:txBody>
          <a:bodyPr/>
          <a:lstStyle/>
          <a:p>
            <a:fld id="{FAEA92B5-0595-4489-B196-EA78E0FC2F0C}" type="slidenum">
              <a:rPr lang="en-IE" smtClean="0"/>
              <a:t>20</a:t>
            </a:fld>
            <a:endParaRPr lang="en-IE"/>
          </a:p>
        </p:txBody>
      </p:sp>
    </p:spTree>
    <p:extLst>
      <p:ext uri="{BB962C8B-B14F-4D97-AF65-F5344CB8AC3E}">
        <p14:creationId xmlns:p14="http://schemas.microsoft.com/office/powerpoint/2010/main" val="415808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https://admin.microsoft.com/</a:t>
            </a:r>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186277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You can actually create capacity from PBI portal </a:t>
            </a:r>
          </a:p>
          <a:p>
            <a:endParaRPr lang="en-IE" dirty="0"/>
          </a:p>
          <a:p>
            <a:r>
              <a:rPr lang="en-IE" dirty="0"/>
              <a:t>Capacity usage report is also there (you will need to install “</a:t>
            </a:r>
            <a:r>
              <a:rPr lang="en-IE" b="0" i="0" u="none" strike="noStrike" dirty="0">
                <a:effectLst/>
                <a:latin typeface="Segoe UI" panose="020B0502040204020203" pitchFamily="34" charset="0"/>
                <a:hlinkClick r:id="rId3"/>
              </a:rPr>
              <a:t>Microsoft Fabric Capacity Metrics</a:t>
            </a:r>
            <a:r>
              <a:rPr lang="en-IE" dirty="0"/>
              <a:t>” app.</a:t>
            </a:r>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363629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24</a:t>
            </a:fld>
            <a:endParaRPr lang="en-IE"/>
          </a:p>
        </p:txBody>
      </p:sp>
    </p:spTree>
    <p:extLst>
      <p:ext uri="{BB962C8B-B14F-4D97-AF65-F5344CB8AC3E}">
        <p14:creationId xmlns:p14="http://schemas.microsoft.com/office/powerpoint/2010/main" val="4062544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PREVIEW PRICING, INDICATION ONLY</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PBI v-cores will evolve to Compute Units (group of 8 v-cores)</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26</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Create workspace </a:t>
            </a:r>
          </a:p>
          <a:p>
            <a:endParaRPr lang="en-IE" dirty="0"/>
          </a:p>
          <a:p>
            <a:endParaRPr lang="en-IE" dirty="0"/>
          </a:p>
          <a:p>
            <a:r>
              <a:rPr lang="en-IE" dirty="0"/>
              <a:t>Assign capacity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a:t>
            </a:fld>
            <a:endParaRPr lang="en-IE"/>
          </a:p>
        </p:txBody>
      </p:sp>
    </p:spTree>
    <p:extLst>
      <p:ext uri="{BB962C8B-B14F-4D97-AF65-F5344CB8AC3E}">
        <p14:creationId xmlns:p14="http://schemas.microsoft.com/office/powerpoint/2010/main" val="40088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28</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Settings -&gt; Admin Portal </a:t>
            </a:r>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330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Data Engineering -&gt; Use a Sample</a:t>
            </a:r>
          </a:p>
        </p:txBody>
      </p:sp>
      <p:sp>
        <p:nvSpPr>
          <p:cNvPr id="4" name="Slide Number Placeholder 3"/>
          <p:cNvSpPr>
            <a:spLocks noGrp="1"/>
          </p:cNvSpPr>
          <p:nvPr>
            <p:ph type="sldNum" sz="quarter" idx="5"/>
          </p:nvPr>
        </p:nvSpPr>
        <p:spPr/>
        <p:txBody>
          <a:bodyPr/>
          <a:lstStyle/>
          <a:p>
            <a:fld id="{FAEA92B5-0595-4489-B196-EA78E0FC2F0C}" type="slidenum">
              <a:rPr lang="en-IE" smtClean="0"/>
              <a:t>30</a:t>
            </a:fld>
            <a:endParaRPr lang="en-IE"/>
          </a:p>
        </p:txBody>
      </p:sp>
    </p:spTree>
    <p:extLst>
      <p:ext uri="{BB962C8B-B14F-4D97-AF65-F5344CB8AC3E}">
        <p14:creationId xmlns:p14="http://schemas.microsoft.com/office/powerpoint/2010/main" val="295021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31</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TDS endpoint? </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33</a:t>
            </a:fld>
            <a:endParaRPr lang="en-IE"/>
          </a:p>
        </p:txBody>
      </p:sp>
    </p:spTree>
    <p:extLst>
      <p:ext uri="{BB962C8B-B14F-4D97-AF65-F5344CB8AC3E}">
        <p14:creationId xmlns:p14="http://schemas.microsoft.com/office/powerpoint/2010/main" val="196083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35</a:t>
            </a:fld>
            <a:endParaRPr lang="en-IE"/>
          </a:p>
        </p:txBody>
      </p:sp>
    </p:spTree>
    <p:extLst>
      <p:ext uri="{BB962C8B-B14F-4D97-AF65-F5344CB8AC3E}">
        <p14:creationId xmlns:p14="http://schemas.microsoft.com/office/powerpoint/2010/main" val="116288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if you prefer…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36</a:t>
            </a:fld>
            <a:endParaRPr lang="en-IE"/>
          </a:p>
        </p:txBody>
      </p:sp>
    </p:spTree>
    <p:extLst>
      <p:ext uri="{BB962C8B-B14F-4D97-AF65-F5344CB8AC3E}">
        <p14:creationId xmlns:p14="http://schemas.microsoft.com/office/powerpoint/2010/main" val="429268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Governance feature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a:p>
            <a:endParaRPr lang="en-IE" dirty="0"/>
          </a:p>
          <a:p>
            <a:pPr algn="l"/>
            <a:r>
              <a:rPr lang="en-GB" b="1" i="0" dirty="0">
                <a:solidFill>
                  <a:srgbClr val="161616"/>
                </a:solidFill>
                <a:effectLst/>
                <a:latin typeface="Segoe UI" panose="020B0502040204020203" pitchFamily="34" charset="0"/>
              </a:rPr>
              <a:t>What are Fabric domains?</a:t>
            </a:r>
          </a:p>
          <a:p>
            <a:pPr algn="l"/>
            <a:r>
              <a:rPr lang="en-GB" b="0" i="0" dirty="0">
                <a:solidFill>
                  <a:srgbClr val="161616"/>
                </a:solidFill>
                <a:effectLst/>
                <a:latin typeface="Segoe UI" panose="020B0502040204020203" pitchFamily="34" charset="0"/>
              </a:rPr>
              <a:t>In Fabric, a domain is a way of logically grouping together all the data in an organization that is relevant to a particular area or field. One of the most common uses for domains is to group data by business department, making it possible for departments to manage their data according to their specific regulations, restrictions, and needs.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37</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https://learn.microsoft.com/en-us/fabric/enterprise/metrics-app-install?tabs=1st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40</a:t>
            </a:fld>
            <a:endParaRPr lang="en-IE"/>
          </a:p>
        </p:txBody>
      </p:sp>
    </p:spTree>
    <p:extLst>
      <p:ext uri="{BB962C8B-B14F-4D97-AF65-F5344CB8AC3E}">
        <p14:creationId xmlns:p14="http://schemas.microsoft.com/office/powerpoint/2010/main" val="313723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41</a:t>
            </a:fld>
            <a:endParaRPr lang="en-IE"/>
          </a:p>
        </p:txBody>
      </p:sp>
    </p:spTree>
    <p:extLst>
      <p:ext uri="{BB962C8B-B14F-4D97-AF65-F5344CB8AC3E}">
        <p14:creationId xmlns:p14="http://schemas.microsoft.com/office/powerpoint/2010/main" val="99029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IE"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Ease of use</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One Lake is OneDrive for your data</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Unification, simplification and democratisation of Analytics in the organisation.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a:t>
            </a:fld>
            <a:endParaRPr lang="en-IE"/>
          </a:p>
        </p:txBody>
      </p:sp>
    </p:spTree>
    <p:extLst>
      <p:ext uri="{BB962C8B-B14F-4D97-AF65-F5344CB8AC3E}">
        <p14:creationId xmlns:p14="http://schemas.microsoft.com/office/powerpoint/2010/main" val="3137073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42</a:t>
            </a:fld>
            <a:endParaRPr lang="en-IE"/>
          </a:p>
        </p:txBody>
      </p:sp>
    </p:spTree>
    <p:extLst>
      <p:ext uri="{BB962C8B-B14F-4D97-AF65-F5344CB8AC3E}">
        <p14:creationId xmlns:p14="http://schemas.microsoft.com/office/powerpoint/2010/main" val="3288050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43</a:t>
            </a:fld>
            <a:endParaRPr lang="en-IE"/>
          </a:p>
        </p:txBody>
      </p:sp>
    </p:spTree>
    <p:extLst>
      <p:ext uri="{BB962C8B-B14F-4D97-AF65-F5344CB8AC3E}">
        <p14:creationId xmlns:p14="http://schemas.microsoft.com/office/powerpoint/2010/main" val="1497516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While it loads to tables, we can </a:t>
            </a:r>
          </a:p>
        </p:txBody>
      </p:sp>
      <p:sp>
        <p:nvSpPr>
          <p:cNvPr id="4" name="Slide Number Placeholder 3"/>
          <p:cNvSpPr>
            <a:spLocks noGrp="1"/>
          </p:cNvSpPr>
          <p:nvPr>
            <p:ph type="sldNum" sz="quarter" idx="5"/>
          </p:nvPr>
        </p:nvSpPr>
        <p:spPr/>
        <p:txBody>
          <a:bodyPr/>
          <a:lstStyle/>
          <a:p>
            <a:fld id="{FAEA92B5-0595-4489-B196-EA78E0FC2F0C}" type="slidenum">
              <a:rPr lang="en-IE" smtClean="0"/>
              <a:t>46</a:t>
            </a:fld>
            <a:endParaRPr lang="en-IE"/>
          </a:p>
        </p:txBody>
      </p:sp>
    </p:spTree>
    <p:extLst>
      <p:ext uri="{BB962C8B-B14F-4D97-AF65-F5344CB8AC3E}">
        <p14:creationId xmlns:p14="http://schemas.microsoft.com/office/powerpoint/2010/main" val="261492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Make sure your Lakehouse is selected -&gt; New Notebook</a:t>
            </a:r>
          </a:p>
          <a:p>
            <a:endParaRPr lang="en-IE" dirty="0"/>
          </a:p>
          <a:p>
            <a:r>
              <a:rPr lang="en-IE" dirty="0"/>
              <a:t>from </a:t>
            </a:r>
            <a:r>
              <a:rPr lang="en-IE" dirty="0" err="1"/>
              <a:t>pyspark.sql.types</a:t>
            </a:r>
            <a:r>
              <a:rPr lang="en-IE" dirty="0"/>
              <a:t> import </a:t>
            </a:r>
            <a:r>
              <a:rPr lang="en-IE" dirty="0" err="1"/>
              <a:t>StructType</a:t>
            </a:r>
            <a:r>
              <a:rPr lang="en-IE" dirty="0"/>
              <a:t>, </a:t>
            </a:r>
            <a:r>
              <a:rPr lang="en-IE" dirty="0" err="1"/>
              <a:t>IntegerType</a:t>
            </a:r>
            <a:r>
              <a:rPr lang="en-IE" dirty="0"/>
              <a:t>, </a:t>
            </a:r>
            <a:r>
              <a:rPr lang="en-IE" dirty="0" err="1"/>
              <a:t>StringType</a:t>
            </a:r>
            <a:r>
              <a:rPr lang="en-IE" dirty="0"/>
              <a:t>, </a:t>
            </a:r>
            <a:r>
              <a:rPr lang="en-IE" dirty="0" err="1"/>
              <a:t>DecimalType</a:t>
            </a:r>
            <a:endParaRPr lang="en-IE" dirty="0"/>
          </a:p>
          <a:p>
            <a:r>
              <a:rPr lang="en-IE" dirty="0"/>
              <a:t># read the data</a:t>
            </a:r>
          </a:p>
          <a:p>
            <a:r>
              <a:rPr lang="en-IE" dirty="0" err="1"/>
              <a:t>df</a:t>
            </a:r>
            <a:r>
              <a:rPr lang="en-IE" dirty="0"/>
              <a:t> = </a:t>
            </a:r>
            <a:r>
              <a:rPr lang="en-IE" dirty="0" err="1"/>
              <a:t>spark.read.format</a:t>
            </a:r>
            <a:r>
              <a:rPr lang="en-IE" dirty="0"/>
              <a:t>("csv").option("</a:t>
            </a:r>
            <a:r>
              <a:rPr lang="en-IE" dirty="0" err="1"/>
              <a:t>header","true</a:t>
            </a:r>
            <a:r>
              <a:rPr lang="en-IE" dirty="0"/>
              <a:t>").load("Files/azureusage.csv")</a:t>
            </a:r>
          </a:p>
          <a:p>
            <a:r>
              <a:rPr lang="en-IE" dirty="0" err="1"/>
              <a:t>df</a:t>
            </a:r>
            <a:r>
              <a:rPr lang="en-IE" dirty="0"/>
              <a:t> = </a:t>
            </a:r>
            <a:r>
              <a:rPr lang="en-IE" dirty="0" err="1"/>
              <a:t>df.withColumn</a:t>
            </a:r>
            <a:r>
              <a:rPr lang="en-IE" dirty="0"/>
              <a:t>("Quantity", </a:t>
            </a:r>
            <a:r>
              <a:rPr lang="en-IE" dirty="0" err="1"/>
              <a:t>df</a:t>
            </a:r>
            <a:r>
              <a:rPr lang="en-IE" dirty="0"/>
              <a:t>["Quantity"].cast(</a:t>
            </a:r>
            <a:r>
              <a:rPr lang="en-IE" dirty="0" err="1"/>
              <a:t>DecimalType</a:t>
            </a:r>
            <a:r>
              <a:rPr lang="en-IE" dirty="0"/>
              <a:t>()))</a:t>
            </a:r>
          </a:p>
          <a:p>
            <a:r>
              <a:rPr lang="en-IE" dirty="0" err="1"/>
              <a:t>df</a:t>
            </a:r>
            <a:r>
              <a:rPr lang="en-IE" dirty="0"/>
              <a:t> = </a:t>
            </a:r>
            <a:r>
              <a:rPr lang="en-IE" dirty="0" err="1"/>
              <a:t>df.withColumn</a:t>
            </a:r>
            <a:r>
              <a:rPr lang="en-IE" dirty="0"/>
              <a:t>("Cost", </a:t>
            </a:r>
            <a:r>
              <a:rPr lang="en-IE" dirty="0" err="1"/>
              <a:t>df</a:t>
            </a:r>
            <a:r>
              <a:rPr lang="en-IE" dirty="0"/>
              <a:t>["Cost"].cast(</a:t>
            </a:r>
            <a:r>
              <a:rPr lang="en-IE" dirty="0" err="1"/>
              <a:t>DecimalType</a:t>
            </a:r>
            <a:r>
              <a:rPr lang="en-IE" dirty="0"/>
              <a:t>()))</a:t>
            </a:r>
          </a:p>
          <a:p>
            <a:r>
              <a:rPr lang="en-IE" dirty="0" err="1"/>
              <a:t>df.printSchema</a:t>
            </a:r>
            <a:r>
              <a:rPr lang="en-IE" dirty="0"/>
              <a:t>()</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dirty="0">
                <a:solidFill>
                  <a:srgbClr val="000000"/>
                </a:solidFill>
                <a:effectLst/>
                <a:latin typeface="Consolas" panose="020B0609020204030204" pitchFamily="49" charset="0"/>
              </a:rPr>
              <a:t>display(</a:t>
            </a:r>
            <a:r>
              <a:rPr lang="en-IE" b="0" dirty="0" err="1">
                <a:solidFill>
                  <a:srgbClr val="000000"/>
                </a:solidFill>
                <a:effectLst/>
                <a:latin typeface="Consolas" panose="020B0609020204030204" pitchFamily="49" charset="0"/>
              </a:rPr>
              <a:t>df.limit</a:t>
            </a:r>
            <a:r>
              <a:rPr lang="en-IE" b="0" dirty="0">
                <a:solidFill>
                  <a:srgbClr val="000000"/>
                </a:solidFill>
                <a:effectLst/>
                <a:latin typeface="Consolas" panose="020B0609020204030204" pitchFamily="49" charset="0"/>
              </a:rPr>
              <a:t>(</a:t>
            </a:r>
            <a:r>
              <a:rPr lang="en-IE" b="0" dirty="0">
                <a:solidFill>
                  <a:srgbClr val="098658"/>
                </a:solidFill>
                <a:effectLst/>
                <a:latin typeface="Consolas" panose="020B0609020204030204" pitchFamily="49" charset="0"/>
              </a:rPr>
              <a:t>10</a:t>
            </a:r>
            <a:r>
              <a:rPr lang="en-IE" b="0" dirty="0">
                <a:solidFill>
                  <a:srgbClr val="000000"/>
                </a:solidFill>
                <a:effectLst/>
                <a:latin typeface="Consolas" panose="020B0609020204030204" pitchFamily="49" charset="0"/>
              </a:rPr>
              <a:t>))</a:t>
            </a:r>
          </a:p>
          <a:p>
            <a:endParaRPr lang="en-IE" dirty="0"/>
          </a:p>
          <a:p>
            <a:endParaRPr lang="en-IE" dirty="0"/>
          </a:p>
          <a:p>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df.select</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r>
              <a:rPr lang="en-GB" b="0" dirty="0" err="1">
                <a:solidFill>
                  <a:srgbClr val="000000"/>
                </a:solidFill>
                <a:effectLst/>
                <a:latin typeface="Consolas" panose="020B0609020204030204" pitchFamily="49" charset="0"/>
              </a:rPr>
              <a:t>groupBy</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).sum(</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display(</a:t>
            </a:r>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a:t>
            </a:r>
          </a:p>
          <a:p>
            <a:endParaRPr lang="en-IE" dirty="0"/>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47</a:t>
            </a:fld>
            <a:endParaRPr lang="en-IE"/>
          </a:p>
        </p:txBody>
      </p:sp>
    </p:spTree>
    <p:extLst>
      <p:ext uri="{BB962C8B-B14F-4D97-AF65-F5344CB8AC3E}">
        <p14:creationId xmlns:p14="http://schemas.microsoft.com/office/powerpoint/2010/main" val="3862793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 object names are case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INFORMATION_SCHEMA</a:t>
            </a:r>
            <a:r>
              <a:rPr lang="en-GB" b="0" dirty="0">
                <a:solidFill>
                  <a:srgbClr val="000000"/>
                </a:solidFill>
                <a:effectLst/>
                <a:latin typeface="Consolas" panose="020B0609020204030204" pitchFamily="49" charset="0"/>
              </a:rPr>
              <a:t>.</a:t>
            </a:r>
            <a:r>
              <a:rPr lang="en-GB" b="0" dirty="0">
                <a:solidFill>
                  <a:srgbClr val="001080"/>
                </a:solidFill>
                <a:effectLst/>
                <a:latin typeface="Consolas" panose="020B0609020204030204" pitchFamily="49" charset="0"/>
              </a:rPr>
              <a:t>COLUMNS</a:t>
            </a:r>
            <a:endParaRPr lang="en-GB" b="0" dirty="0">
              <a:solidFill>
                <a:srgbClr val="000000"/>
              </a:solidFill>
              <a:effectLst/>
              <a:latin typeface="Consolas" panose="020B0609020204030204" pitchFamily="49" charset="0"/>
            </a:endParaRP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48</a:t>
            </a:fld>
            <a:endParaRPr lang="en-IE"/>
          </a:p>
        </p:txBody>
      </p:sp>
    </p:spTree>
    <p:extLst>
      <p:ext uri="{BB962C8B-B14F-4D97-AF65-F5344CB8AC3E}">
        <p14:creationId xmlns:p14="http://schemas.microsoft.com/office/powerpoint/2010/main" val="909334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Select “select” -&gt; Visualise Results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49</a:t>
            </a:fld>
            <a:endParaRPr lang="en-IE"/>
          </a:p>
        </p:txBody>
      </p:sp>
    </p:spTree>
    <p:extLst>
      <p:ext uri="{BB962C8B-B14F-4D97-AF65-F5344CB8AC3E}">
        <p14:creationId xmlns:p14="http://schemas.microsoft.com/office/powerpoint/2010/main" val="889645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51</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54</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56</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6/22/2023 3:08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a:t>OneLake uses open source file format delta parquet which can be read and worked with all kinds of different workloads</a:t>
            </a:r>
          </a:p>
          <a:p>
            <a:endParaRPr lang="en-IE" dirty="0"/>
          </a:p>
          <a:p>
            <a:r>
              <a:rPr lang="en-IE" dirty="0"/>
              <a:t>Any file format is welcome in OneLake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OneLake aims to provide you a data lake as service without you needing to build it yourself. For years, you have had “OneDrive” for all your documents. Now, you have “OneLake” for all your data.</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cannot create OneLake storage. OneLake storage (ADLS Gen2) managed by OneLake API is attached to Trident tenant. When a workspace is created, a folder is created in OneLake storage (ADLS Gen2 behind the scenes) on a customer tenant.</a:t>
            </a:r>
          </a:p>
          <a:p>
            <a:endParaRPr lang="en-IE" dirty="0"/>
          </a:p>
          <a:p>
            <a:r>
              <a:rPr lang="en-US" dirty="0"/>
              <a:t>What this means that for every Trident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a:p>
            <a:endParaRPr lang="en-IE" dirty="0"/>
          </a:p>
          <a:p>
            <a:endParaRPr lang="en-US"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9</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that for every Fabric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01951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6/22/2023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6/22/2023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40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A783-F86D-4AB9-85E4-5A147F8DB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7AC7B-4013-4C76-B6E0-5EE0A5E12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6497E-E6C8-4C4E-8DA4-50737C0A3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4996F-D9C4-4944-8329-1FA6A13F9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0C13F-0238-440B-BD8F-69D4B75664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1E700-F547-4FD3-9946-A3201816BBD4}"/>
              </a:ext>
            </a:extLst>
          </p:cNvPr>
          <p:cNvSpPr>
            <a:spLocks noGrp="1"/>
          </p:cNvSpPr>
          <p:nvPr>
            <p:ph type="dt" sz="half" idx="10"/>
          </p:nvPr>
        </p:nvSpPr>
        <p:spPr/>
        <p:txBody>
          <a:bodyPr/>
          <a:lstStyle/>
          <a:p>
            <a:fld id="{F9FECD8F-2C58-4E71-9AAD-69D080A3FF62}" type="datetimeFigureOut">
              <a:rPr lang="en-US" smtClean="0"/>
              <a:t>6/22/2023</a:t>
            </a:fld>
            <a:endParaRPr lang="en-US"/>
          </a:p>
        </p:txBody>
      </p:sp>
      <p:sp>
        <p:nvSpPr>
          <p:cNvPr id="8" name="Footer Placeholder 7">
            <a:extLst>
              <a:ext uri="{FF2B5EF4-FFF2-40B4-BE49-F238E27FC236}">
                <a16:creationId xmlns:a16="http://schemas.microsoft.com/office/drawing/2014/main" id="{BBFC7EC5-124B-4D63-A7E1-6E9EE9988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89C26-2927-428D-B1F3-E86D6CB82DB0}"/>
              </a:ext>
            </a:extLst>
          </p:cNvPr>
          <p:cNvSpPr>
            <a:spLocks noGrp="1"/>
          </p:cNvSpPr>
          <p:nvPr>
            <p:ph type="sldNum" sz="quarter" idx="12"/>
          </p:nvPr>
        </p:nvSpPr>
        <p:spPr/>
        <p:txBody>
          <a:bodyPr/>
          <a:lstStyle/>
          <a:p>
            <a:fld id="{A9FBF426-6246-47C8-B476-87CFB53D1B66}" type="slidenum">
              <a:rPr lang="en-US" smtClean="0"/>
              <a:t>‹#›</a:t>
            </a:fld>
            <a:endParaRPr lang="en-US"/>
          </a:p>
        </p:txBody>
      </p:sp>
    </p:spTree>
    <p:extLst>
      <p:ext uri="{BB962C8B-B14F-4D97-AF65-F5344CB8AC3E}">
        <p14:creationId xmlns:p14="http://schemas.microsoft.com/office/powerpoint/2010/main" val="10937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7685435"/>
      </p:ext>
    </p:extLst>
  </p:cSld>
  <p:clrMap bg1="lt1" tx1="dk1" bg2="lt2" tx2="dk2" accent1="accent1" accent2="accent2" accent3="accent3" accent4="accent4" accent5="accent5" accent6="accent6" hlink="hlink" folHlink="folHlink"/>
  <p:sldLayoutIdLst>
    <p:sldLayoutId id="214748373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32295-6E3F-43B9-9833-D662368CF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0A7C3-CF22-4898-B6C7-DF4E22033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73DFA-2C90-4070-A91C-55B9AABFA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ECD8F-2C58-4E71-9AAD-69D080A3FF62}" type="datetimeFigureOut">
              <a:rPr lang="en-US" smtClean="0"/>
              <a:t>6/22/2023</a:t>
            </a:fld>
            <a:endParaRPr lang="en-US"/>
          </a:p>
        </p:txBody>
      </p:sp>
      <p:sp>
        <p:nvSpPr>
          <p:cNvPr id="5" name="Footer Placeholder 4">
            <a:extLst>
              <a:ext uri="{FF2B5EF4-FFF2-40B4-BE49-F238E27FC236}">
                <a16:creationId xmlns:a16="http://schemas.microsoft.com/office/drawing/2014/main" id="{282D56C5-0F56-4DDB-AC96-0BB02D680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62088A-CC2B-4E2C-8F3A-2EA4946A8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F426-6246-47C8-B476-87CFB53D1B66}" type="slidenum">
              <a:rPr lang="en-US" smtClean="0"/>
              <a:t>‹#›</a:t>
            </a:fld>
            <a:endParaRPr lang="en-US"/>
          </a:p>
        </p:txBody>
      </p:sp>
    </p:spTree>
    <p:extLst>
      <p:ext uri="{BB962C8B-B14F-4D97-AF65-F5344CB8AC3E}">
        <p14:creationId xmlns:p14="http://schemas.microsoft.com/office/powerpoint/2010/main" val="4007905281"/>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icrosoft.com/en-us/microsoft-365/dev-progra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sit.powerbi.com/?trident=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daily.powerbi.com/?trident=1" TargetMode="External"/><Relationship Id="rId4" Type="http://schemas.openxmlformats.org/officeDocument/2006/relationships/hyperlink" Target="http://dxt.powerbi.com/?triden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fabric/enterprise/buy-subscription" TargetMode="External"/><Relationship Id="rId3" Type="http://schemas.openxmlformats.org/officeDocument/2006/relationships/hyperlink" Target="https://aka.ms/try-fabric" TargetMode="External"/><Relationship Id="rId7" Type="http://schemas.openxmlformats.org/officeDocument/2006/relationships/hyperlink" Target="https://learn.microsoft.com/en-us/fabric/get-started/fabric-t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learn.microsoft.com/en-us/fabric/admin/fabric-switch" TargetMode="Externa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fabric/onelake/onelake-file-explore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learn.microsoft.com/en-us/sql/azure-data-studio/download-azure-data-studio?view=sql-server-ver16&amp;tabs=redhat-install%2Credhat-uninstall" TargetMode="External"/><Relationship Id="rId4" Type="http://schemas.openxmlformats.org/officeDocument/2006/relationships/hyperlink" Target="https://learn.microsoft.com/en-us/sql/ssms/download-sql-server-management-studio-ssms?view=sql-server-ver1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youtube.com/@GuyInACube/videos" TargetMode="External"/><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learn.microsoft.com/en-us/fabric/enterprise/license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Microsoft 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How to </a:t>
            </a:r>
            <a:r>
              <a:rPr lang="en-IE"/>
              <a:t>get started</a:t>
            </a:r>
            <a:endParaRPr lang="en-IE" dirty="0"/>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6C2C-01FB-A063-CC2B-B86F83269739}"/>
              </a:ext>
            </a:extLst>
          </p:cNvPr>
          <p:cNvSpPr>
            <a:spLocks noGrp="1"/>
          </p:cNvSpPr>
          <p:nvPr>
            <p:ph type="title"/>
          </p:nvPr>
        </p:nvSpPr>
        <p:spPr/>
        <p:txBody>
          <a:bodyPr/>
          <a:lstStyle/>
          <a:p>
            <a:r>
              <a:rPr lang="en-US" dirty="0"/>
              <a:t>One Lake</a:t>
            </a:r>
          </a:p>
        </p:txBody>
      </p:sp>
      <p:sp>
        <p:nvSpPr>
          <p:cNvPr id="3" name="Rectangle 2">
            <a:extLst>
              <a:ext uri="{FF2B5EF4-FFF2-40B4-BE49-F238E27FC236}">
                <a16:creationId xmlns:a16="http://schemas.microsoft.com/office/drawing/2014/main" id="{19CBFABC-D13A-C254-D796-D9C130618322}"/>
              </a:ext>
            </a:extLst>
          </p:cNvPr>
          <p:cNvSpPr/>
          <p:nvPr/>
        </p:nvSpPr>
        <p:spPr bwMode="auto">
          <a:xfrm>
            <a:off x="918904" y="1689163"/>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A</a:t>
            </a:r>
          </a:p>
        </p:txBody>
      </p:sp>
      <p:sp>
        <p:nvSpPr>
          <p:cNvPr id="4" name="Rectangle 3">
            <a:extLst>
              <a:ext uri="{FF2B5EF4-FFF2-40B4-BE49-F238E27FC236}">
                <a16:creationId xmlns:a16="http://schemas.microsoft.com/office/drawing/2014/main" id="{FA0699EA-F3F1-2969-225A-2194DAA778B7}"/>
              </a:ext>
            </a:extLst>
          </p:cNvPr>
          <p:cNvSpPr/>
          <p:nvPr/>
        </p:nvSpPr>
        <p:spPr bwMode="auto">
          <a:xfrm>
            <a:off x="3494690" y="1689163"/>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A</a:t>
            </a:r>
          </a:p>
        </p:txBody>
      </p:sp>
      <p:sp>
        <p:nvSpPr>
          <p:cNvPr id="5" name="Rectangle 4">
            <a:extLst>
              <a:ext uri="{FF2B5EF4-FFF2-40B4-BE49-F238E27FC236}">
                <a16:creationId xmlns:a16="http://schemas.microsoft.com/office/drawing/2014/main" id="{934A82C4-B9BB-93E4-65A0-E10368106E15}"/>
              </a:ext>
            </a:extLst>
          </p:cNvPr>
          <p:cNvSpPr/>
          <p:nvPr/>
        </p:nvSpPr>
        <p:spPr bwMode="auto">
          <a:xfrm>
            <a:off x="963197" y="2688396"/>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B</a:t>
            </a:r>
          </a:p>
        </p:txBody>
      </p:sp>
      <p:sp>
        <p:nvSpPr>
          <p:cNvPr id="6" name="Rectangle 5">
            <a:extLst>
              <a:ext uri="{FF2B5EF4-FFF2-40B4-BE49-F238E27FC236}">
                <a16:creationId xmlns:a16="http://schemas.microsoft.com/office/drawing/2014/main" id="{93B44FE4-0752-88A4-A43F-E4C9138394DD}"/>
              </a:ext>
            </a:extLst>
          </p:cNvPr>
          <p:cNvSpPr/>
          <p:nvPr/>
        </p:nvSpPr>
        <p:spPr bwMode="auto">
          <a:xfrm>
            <a:off x="963197" y="3638832"/>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C</a:t>
            </a:r>
          </a:p>
        </p:txBody>
      </p:sp>
      <p:sp>
        <p:nvSpPr>
          <p:cNvPr id="7" name="Rectangle 6">
            <a:extLst>
              <a:ext uri="{FF2B5EF4-FFF2-40B4-BE49-F238E27FC236}">
                <a16:creationId xmlns:a16="http://schemas.microsoft.com/office/drawing/2014/main" id="{BF01BA4F-EBA3-DD90-9282-0620AB45C028}"/>
              </a:ext>
            </a:extLst>
          </p:cNvPr>
          <p:cNvSpPr/>
          <p:nvPr/>
        </p:nvSpPr>
        <p:spPr bwMode="auto">
          <a:xfrm>
            <a:off x="3494690" y="2685582"/>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B</a:t>
            </a:r>
          </a:p>
        </p:txBody>
      </p:sp>
      <p:cxnSp>
        <p:nvCxnSpPr>
          <p:cNvPr id="9" name="Straight Arrow Connector 8">
            <a:extLst>
              <a:ext uri="{FF2B5EF4-FFF2-40B4-BE49-F238E27FC236}">
                <a16:creationId xmlns:a16="http://schemas.microsoft.com/office/drawing/2014/main" id="{0F95D306-D85A-81B9-59AA-D7BCD7A678F5}"/>
              </a:ext>
            </a:extLst>
          </p:cNvPr>
          <p:cNvCxnSpPr>
            <a:cxnSpLocks/>
            <a:stCxn id="3" idx="3"/>
            <a:endCxn id="4" idx="1"/>
          </p:cNvCxnSpPr>
          <p:nvPr/>
        </p:nvCxnSpPr>
        <p:spPr>
          <a:xfrm>
            <a:off x="2833290" y="2031500"/>
            <a:ext cx="6614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DDFC679-9F90-EC74-C4C0-F3DD1DB18242}"/>
              </a:ext>
            </a:extLst>
          </p:cNvPr>
          <p:cNvCxnSpPr>
            <a:cxnSpLocks/>
            <a:stCxn id="5" idx="3"/>
            <a:endCxn id="7" idx="1"/>
          </p:cNvCxnSpPr>
          <p:nvPr/>
        </p:nvCxnSpPr>
        <p:spPr>
          <a:xfrm flipV="1">
            <a:off x="2877583" y="3027919"/>
            <a:ext cx="617107" cy="2814"/>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8EDDB51-725B-DE83-041B-86E809BEF703}"/>
              </a:ext>
            </a:extLst>
          </p:cNvPr>
          <p:cNvCxnSpPr>
            <a:cxnSpLocks/>
            <a:stCxn id="6" idx="3"/>
            <a:endCxn id="7" idx="1"/>
          </p:cNvCxnSpPr>
          <p:nvPr/>
        </p:nvCxnSpPr>
        <p:spPr>
          <a:xfrm flipV="1">
            <a:off x="2877583" y="3027919"/>
            <a:ext cx="617107" cy="95325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2EA08E4-A81C-6A09-E57D-3C1288B30999}"/>
              </a:ext>
            </a:extLst>
          </p:cNvPr>
          <p:cNvSpPr/>
          <p:nvPr/>
        </p:nvSpPr>
        <p:spPr bwMode="auto">
          <a:xfrm>
            <a:off x="7142529" y="1926396"/>
            <a:ext cx="3132084" cy="171243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OneLake</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2" name="Picture 21" descr="A screenshot of a computer screen&#10;&#10;Description automatically generated with low confidence">
            <a:extLst>
              <a:ext uri="{FF2B5EF4-FFF2-40B4-BE49-F238E27FC236}">
                <a16:creationId xmlns:a16="http://schemas.microsoft.com/office/drawing/2014/main" id="{21BA7DEA-7197-C161-C09E-45D9248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35" y="4765692"/>
            <a:ext cx="3147750" cy="1892720"/>
          </a:xfrm>
          <a:prstGeom prst="rect">
            <a:avLst/>
          </a:prstGeom>
        </p:spPr>
      </p:pic>
      <p:sp>
        <p:nvSpPr>
          <p:cNvPr id="24" name="TextBox 23">
            <a:extLst>
              <a:ext uri="{FF2B5EF4-FFF2-40B4-BE49-F238E27FC236}">
                <a16:creationId xmlns:a16="http://schemas.microsoft.com/office/drawing/2014/main" id="{C74A0EE5-4704-D6FF-4568-5C115C732B2E}"/>
              </a:ext>
            </a:extLst>
          </p:cNvPr>
          <p:cNvSpPr txBox="1"/>
          <p:nvPr/>
        </p:nvSpPr>
        <p:spPr>
          <a:xfrm>
            <a:off x="998858" y="5591179"/>
            <a:ext cx="60967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Each tenant will have only one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and any tenant can access files in other tenants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via shortcuts</a:t>
            </a:r>
          </a:p>
        </p:txBody>
      </p:sp>
    </p:spTree>
    <p:extLst>
      <p:ext uri="{BB962C8B-B14F-4D97-AF65-F5344CB8AC3E}">
        <p14:creationId xmlns:p14="http://schemas.microsoft.com/office/powerpoint/2010/main" val="66712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AF42E-40B6-D51D-B4E6-27E3B94471A5}"/>
              </a:ext>
            </a:extLst>
          </p:cNvPr>
          <p:cNvSpPr>
            <a:spLocks noGrp="1"/>
          </p:cNvSpPr>
          <p:nvPr>
            <p:ph type="title"/>
          </p:nvPr>
        </p:nvSpPr>
        <p:spPr/>
        <p:txBody>
          <a:bodyPr/>
          <a:lstStyle/>
          <a:p>
            <a:r>
              <a:rPr lang="en-IE" dirty="0"/>
              <a:t>Integration capabilities</a:t>
            </a:r>
          </a:p>
        </p:txBody>
      </p:sp>
      <p:sp>
        <p:nvSpPr>
          <p:cNvPr id="4" name="Text Placeholder 3">
            <a:extLst>
              <a:ext uri="{FF2B5EF4-FFF2-40B4-BE49-F238E27FC236}">
                <a16:creationId xmlns:a16="http://schemas.microsoft.com/office/drawing/2014/main" id="{4090196F-997B-5D7F-3887-2E5BEFC04C83}"/>
              </a:ext>
            </a:extLst>
          </p:cNvPr>
          <p:cNvSpPr>
            <a:spLocks noGrp="1"/>
          </p:cNvSpPr>
          <p:nvPr>
            <p:ph type="body" idx="1"/>
          </p:nvPr>
        </p:nvSpPr>
        <p:spPr/>
        <p:txBody>
          <a:bodyPr/>
          <a:lstStyle/>
          <a:p>
            <a:r>
              <a:rPr lang="en-IE" dirty="0"/>
              <a:t>Bring your data from anywhere</a:t>
            </a:r>
          </a:p>
        </p:txBody>
      </p:sp>
    </p:spTree>
    <p:extLst>
      <p:ext uri="{BB962C8B-B14F-4D97-AF65-F5344CB8AC3E}">
        <p14:creationId xmlns:p14="http://schemas.microsoft.com/office/powerpoint/2010/main" val="55840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OneLake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a:xfrm>
            <a:off x="838200" y="365126"/>
            <a:ext cx="10515600" cy="710142"/>
          </a:xfrm>
        </p:spPr>
        <p:txBody>
          <a:bodyPr/>
          <a:lstStyle/>
          <a:p>
            <a:r>
              <a:rPr lang="en-IE" dirty="0"/>
              <a:t>Prerequisites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a:xfrm>
            <a:off x="838200" y="1193801"/>
            <a:ext cx="10515600" cy="4292600"/>
          </a:xfrm>
        </p:spPr>
        <p:txBody>
          <a:bodyPr/>
          <a:lstStyle/>
          <a:p>
            <a:r>
              <a:rPr lang="en-IE" dirty="0"/>
              <a:t>M365 tenant with PowerBI </a:t>
            </a:r>
          </a:p>
          <a:p>
            <a:pPr lvl="1"/>
            <a:r>
              <a:rPr lang="en-IE" dirty="0">
                <a:hlinkClick r:id="rId3"/>
              </a:rPr>
              <a:t>M365 Developer</a:t>
            </a:r>
            <a:r>
              <a:rPr lang="en-IE" dirty="0"/>
              <a:t> (includes 25*E5 and PowerBI Pro)</a:t>
            </a:r>
          </a:p>
          <a:p>
            <a:pPr lvl="1"/>
            <a:r>
              <a:rPr lang="en-IE" dirty="0"/>
              <a:t>External subscription</a:t>
            </a:r>
            <a:r>
              <a:rPr lang="en-IE" baseline="30000" dirty="0"/>
              <a:t>*</a:t>
            </a:r>
            <a:endParaRPr lang="en-IE" dirty="0"/>
          </a:p>
          <a:p>
            <a:r>
              <a:rPr lang="en-IE" dirty="0"/>
              <a:t>Azure Subscription with an Admin access</a:t>
            </a:r>
          </a:p>
          <a:p>
            <a:pPr lvl="1"/>
            <a:r>
              <a:rPr lang="en-IE" dirty="0"/>
              <a:t>External tenant – works</a:t>
            </a:r>
          </a:p>
          <a:p>
            <a:pPr lvl="1"/>
            <a:r>
              <a:rPr lang="en-IE" dirty="0"/>
              <a:t>MS Visual Studio Azure Benefit – works</a:t>
            </a:r>
          </a:p>
          <a:p>
            <a:pPr lvl="1"/>
            <a:r>
              <a:rPr lang="en-IE" dirty="0"/>
              <a:t>FDPO</a:t>
            </a:r>
            <a:r>
              <a:rPr lang="en-IE" baseline="30000" dirty="0"/>
              <a:t>*</a:t>
            </a:r>
            <a:r>
              <a:rPr lang="en-IE" dirty="0"/>
              <a:t> – does not work (June’23)</a:t>
            </a:r>
          </a:p>
          <a:p>
            <a:r>
              <a:rPr lang="en-IE" dirty="0"/>
              <a:t>Azure VM</a:t>
            </a:r>
          </a:p>
          <a:p>
            <a:endParaRPr lang="en-IE" dirty="0"/>
          </a:p>
        </p:txBody>
      </p:sp>
      <p:sp>
        <p:nvSpPr>
          <p:cNvPr id="2" name="TextBox 1">
            <a:extLst>
              <a:ext uri="{FF2B5EF4-FFF2-40B4-BE49-F238E27FC236}">
                <a16:creationId xmlns:a16="http://schemas.microsoft.com/office/drawing/2014/main" id="{FF5B47FC-38F9-D96D-CF0D-811B538EF0D4}"/>
              </a:ext>
            </a:extLst>
          </p:cNvPr>
          <p:cNvSpPr txBox="1"/>
          <p:nvPr/>
        </p:nvSpPr>
        <p:spPr>
          <a:xfrm>
            <a:off x="541867" y="5486401"/>
            <a:ext cx="11023600" cy="369332"/>
          </a:xfrm>
          <a:prstGeom prst="rect">
            <a:avLst/>
          </a:prstGeom>
          <a:noFill/>
        </p:spPr>
        <p:txBody>
          <a:bodyPr wrap="square" rtlCol="0">
            <a:spAutoFit/>
          </a:bodyPr>
          <a:lstStyle/>
          <a:p>
            <a:r>
              <a:rPr lang="en-IE" baseline="30000" dirty="0"/>
              <a:t>*</a:t>
            </a:r>
            <a:r>
              <a:rPr lang="en-IE" dirty="0"/>
              <a:t> MSFT internal</a:t>
            </a:r>
          </a:p>
        </p:txBody>
      </p:sp>
    </p:spTree>
    <p:extLst>
      <p:ext uri="{BB962C8B-B14F-4D97-AF65-F5344CB8AC3E}">
        <p14:creationId xmlns:p14="http://schemas.microsoft.com/office/powerpoint/2010/main" val="20735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E3E5-FCF4-3D65-E787-16F62DE6B5B7}"/>
              </a:ext>
            </a:extLst>
          </p:cNvPr>
          <p:cNvSpPr>
            <a:spLocks noGrp="1"/>
          </p:cNvSpPr>
          <p:nvPr>
            <p:ph type="title"/>
          </p:nvPr>
        </p:nvSpPr>
        <p:spPr>
          <a:xfrm>
            <a:off x="838200" y="365126"/>
            <a:ext cx="10515600" cy="769992"/>
          </a:xfrm>
        </p:spPr>
        <p:txBody>
          <a:bodyPr/>
          <a:lstStyle/>
          <a:p>
            <a:r>
              <a:rPr lang="en-IE" dirty="0"/>
              <a:t>Deployment strategies</a:t>
            </a:r>
          </a:p>
        </p:txBody>
      </p:sp>
      <p:sp>
        <p:nvSpPr>
          <p:cNvPr id="3" name="Content Placeholder 2">
            <a:extLst>
              <a:ext uri="{FF2B5EF4-FFF2-40B4-BE49-F238E27FC236}">
                <a16:creationId xmlns:a16="http://schemas.microsoft.com/office/drawing/2014/main" id="{661DED52-1C6D-B541-360D-1F7C33D3F503}"/>
              </a:ext>
            </a:extLst>
          </p:cNvPr>
          <p:cNvSpPr>
            <a:spLocks noGrp="1"/>
          </p:cNvSpPr>
          <p:nvPr>
            <p:ph idx="1"/>
          </p:nvPr>
        </p:nvSpPr>
        <p:spPr>
          <a:xfrm>
            <a:off x="838200" y="1333740"/>
            <a:ext cx="10515600" cy="4351338"/>
          </a:xfrm>
        </p:spPr>
        <p:txBody>
          <a:bodyPr/>
          <a:lstStyle/>
          <a:p>
            <a:pPr marL="514350" indent="-514350">
              <a:buAutoNum type="arabicPeriod"/>
            </a:pPr>
            <a:r>
              <a:rPr lang="en-IE" dirty="0"/>
              <a:t>Existing MSIT deployment – quick</a:t>
            </a:r>
          </a:p>
          <a:p>
            <a:pPr marL="971550" lvl="1" indent="-514350">
              <a:buAutoNum type="arabicPeriod"/>
            </a:pPr>
            <a:r>
              <a:rPr lang="en-IE" dirty="0"/>
              <a:t>Create workspace in MSFT PBI</a:t>
            </a:r>
          </a:p>
          <a:p>
            <a:pPr marL="971550" lvl="1" indent="-514350">
              <a:buAutoNum type="arabicPeriod"/>
            </a:pPr>
            <a:r>
              <a:rPr lang="en-IE" dirty="0"/>
              <a:t>Start Fabric trial</a:t>
            </a:r>
          </a:p>
          <a:p>
            <a:pPr marL="514350" indent="-514350">
              <a:buAutoNum type="arabicPeriod"/>
            </a:pPr>
            <a:r>
              <a:rPr lang="en-IE" dirty="0"/>
              <a:t>“Start Fabric Trial” in PBI</a:t>
            </a:r>
          </a:p>
          <a:p>
            <a:pPr marL="514350" indent="-514350">
              <a:buAutoNum type="arabicPeriod"/>
            </a:pPr>
            <a:r>
              <a:rPr lang="en-IE" dirty="0"/>
              <a:t>New tenant experience </a:t>
            </a:r>
          </a:p>
          <a:p>
            <a:pPr marL="514350" indent="-514350">
              <a:buAutoNum type="arabicPeriod"/>
            </a:pPr>
            <a:endParaRPr lang="en-IE" dirty="0"/>
          </a:p>
          <a:p>
            <a:pPr marL="514350" indent="-514350">
              <a:buAutoNum type="arabicPeriod"/>
            </a:pPr>
            <a:endParaRPr lang="en-IE" dirty="0"/>
          </a:p>
        </p:txBody>
      </p:sp>
    </p:spTree>
    <p:extLst>
      <p:ext uri="{BB962C8B-B14F-4D97-AF65-F5344CB8AC3E}">
        <p14:creationId xmlns:p14="http://schemas.microsoft.com/office/powerpoint/2010/main" val="1176957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3D7-0ED4-41FF-D797-F2FAEB8E79D7}"/>
              </a:ext>
            </a:extLst>
          </p:cNvPr>
          <p:cNvSpPr>
            <a:spLocks noGrp="1"/>
          </p:cNvSpPr>
          <p:nvPr>
            <p:ph type="title"/>
          </p:nvPr>
        </p:nvSpPr>
        <p:spPr>
          <a:xfrm>
            <a:off x="838200" y="365125"/>
            <a:ext cx="10515600" cy="801523"/>
          </a:xfrm>
        </p:spPr>
        <p:txBody>
          <a:bodyPr/>
          <a:lstStyle/>
          <a:p>
            <a:r>
              <a:rPr lang="en-IE" b="1" dirty="0"/>
              <a:t>MSFT Internal</a:t>
            </a:r>
          </a:p>
        </p:txBody>
      </p:sp>
      <p:sp>
        <p:nvSpPr>
          <p:cNvPr id="3" name="Content Placeholder 2">
            <a:extLst>
              <a:ext uri="{FF2B5EF4-FFF2-40B4-BE49-F238E27FC236}">
                <a16:creationId xmlns:a16="http://schemas.microsoft.com/office/drawing/2014/main" id="{940CC221-F282-AC19-C2E3-5B6CE0953F61}"/>
              </a:ext>
            </a:extLst>
          </p:cNvPr>
          <p:cNvSpPr>
            <a:spLocks noGrp="1"/>
          </p:cNvSpPr>
          <p:nvPr>
            <p:ph idx="1"/>
          </p:nvPr>
        </p:nvSpPr>
        <p:spPr/>
        <p:txBody>
          <a:bodyPr/>
          <a:lstStyle/>
          <a:p>
            <a:pPr marL="0" indent="0">
              <a:buNone/>
            </a:pPr>
            <a:r>
              <a:rPr lang="en-GB" dirty="0"/>
              <a:t>While a customer use app.powerbi.com, for our internal usage and testing purposes, we can use the following:</a:t>
            </a:r>
          </a:p>
          <a:p>
            <a:r>
              <a:rPr lang="en-GB" dirty="0">
                <a:hlinkClick r:id="rId3"/>
              </a:rPr>
              <a:t>https://msit.powerbi.com/?trident=1 </a:t>
            </a:r>
            <a:r>
              <a:rPr lang="en-GB" dirty="0"/>
              <a:t>– more stable environment but does not yet have the latest version.</a:t>
            </a:r>
          </a:p>
          <a:p>
            <a:r>
              <a:rPr lang="en-GB" dirty="0">
                <a:hlinkClick r:id="rId4"/>
              </a:rPr>
              <a:t>http://dxt.powerbi.com/?trident=1 </a:t>
            </a:r>
            <a:r>
              <a:rPr lang="en-GB" dirty="0"/>
              <a:t>– intermediate environment, less stable but higher version that MSIT.</a:t>
            </a:r>
          </a:p>
          <a:p>
            <a:r>
              <a:rPr lang="en-GB" dirty="0">
                <a:hlinkClick r:id="rId5"/>
              </a:rPr>
              <a:t>http://daily.powerbi.com/?trident=1 </a:t>
            </a:r>
            <a:r>
              <a:rPr lang="en-GB" dirty="0"/>
              <a:t>– less stable environment but has the highest version available. It is used by PG.</a:t>
            </a:r>
          </a:p>
          <a:p>
            <a:endParaRPr lang="en-IE" dirty="0"/>
          </a:p>
        </p:txBody>
      </p:sp>
    </p:spTree>
    <p:extLst>
      <p:ext uri="{BB962C8B-B14F-4D97-AF65-F5344CB8AC3E}">
        <p14:creationId xmlns:p14="http://schemas.microsoft.com/office/powerpoint/2010/main" val="127916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Why Fabric – short overview</a:t>
            </a:r>
          </a:p>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370C-F959-2132-073F-A26479C0B812}"/>
              </a:ext>
            </a:extLst>
          </p:cNvPr>
          <p:cNvSpPr>
            <a:spLocks noGrp="1"/>
          </p:cNvSpPr>
          <p:nvPr>
            <p:ph type="title"/>
          </p:nvPr>
        </p:nvSpPr>
        <p:spPr>
          <a:xfrm>
            <a:off x="170986" y="93697"/>
            <a:ext cx="10515600" cy="714375"/>
          </a:xfrm>
        </p:spPr>
        <p:txBody>
          <a:bodyPr/>
          <a:lstStyle/>
          <a:p>
            <a:r>
              <a:rPr lang="en-IE" dirty="0"/>
              <a:t>Existing tenant Preview</a:t>
            </a:r>
          </a:p>
        </p:txBody>
      </p:sp>
      <p:sp>
        <p:nvSpPr>
          <p:cNvPr id="3" name="Content Placeholder 2">
            <a:extLst>
              <a:ext uri="{FF2B5EF4-FFF2-40B4-BE49-F238E27FC236}">
                <a16:creationId xmlns:a16="http://schemas.microsoft.com/office/drawing/2014/main" id="{E94C72D7-42B4-DAE8-C750-BCEADBB25EFE}"/>
              </a:ext>
            </a:extLst>
          </p:cNvPr>
          <p:cNvSpPr>
            <a:spLocks noGrp="1"/>
          </p:cNvSpPr>
          <p:nvPr>
            <p:ph idx="1"/>
          </p:nvPr>
        </p:nvSpPr>
        <p:spPr>
          <a:xfrm>
            <a:off x="109653" y="808072"/>
            <a:ext cx="10515600" cy="4351338"/>
          </a:xfrm>
        </p:spPr>
        <p:txBody>
          <a:bodyPr/>
          <a:lstStyle/>
          <a:p>
            <a:r>
              <a:rPr lang="ru-RU" sz="1800" dirty="0">
                <a:effectLst/>
                <a:latin typeface="Calibri" panose="020F0502020204030204" pitchFamily="34" charset="0"/>
                <a:hlinkClick r:id="rId3"/>
              </a:rPr>
              <a:t>https://aka.ms/try-fabric</a:t>
            </a:r>
            <a:endParaRPr lang="en-IE" sz="1800" dirty="0">
              <a:effectLst/>
              <a:latin typeface="Calibri" panose="020F0502020204030204" pitchFamily="34" charset="0"/>
            </a:endParaRPr>
          </a:p>
          <a:p>
            <a:endParaRPr lang="en-IE" sz="1800" dirty="0">
              <a:latin typeface="Calibri" panose="020F0502020204030204" pitchFamily="34" charset="0"/>
            </a:endParaRPr>
          </a:p>
          <a:p>
            <a:endParaRPr lang="en-IE" dirty="0"/>
          </a:p>
        </p:txBody>
      </p:sp>
      <p:pic>
        <p:nvPicPr>
          <p:cNvPr id="5" name="Picture 4">
            <a:extLst>
              <a:ext uri="{FF2B5EF4-FFF2-40B4-BE49-F238E27FC236}">
                <a16:creationId xmlns:a16="http://schemas.microsoft.com/office/drawing/2014/main" id="{ED8D9E1D-CA22-BE24-D5ED-CB987AFB8270}"/>
              </a:ext>
            </a:extLst>
          </p:cNvPr>
          <p:cNvPicPr>
            <a:picLocks noChangeAspect="1"/>
          </p:cNvPicPr>
          <p:nvPr/>
        </p:nvPicPr>
        <p:blipFill>
          <a:blip r:embed="rId4"/>
          <a:stretch>
            <a:fillRect/>
          </a:stretch>
        </p:blipFill>
        <p:spPr>
          <a:xfrm>
            <a:off x="6308743" y="5782915"/>
            <a:ext cx="5715798" cy="847843"/>
          </a:xfrm>
          <a:prstGeom prst="rect">
            <a:avLst/>
          </a:prstGeom>
        </p:spPr>
      </p:pic>
      <p:pic>
        <p:nvPicPr>
          <p:cNvPr id="7" name="Picture 6">
            <a:extLst>
              <a:ext uri="{FF2B5EF4-FFF2-40B4-BE49-F238E27FC236}">
                <a16:creationId xmlns:a16="http://schemas.microsoft.com/office/drawing/2014/main" id="{C059035C-AFC3-A525-C9AC-92782BC526FE}"/>
              </a:ext>
            </a:extLst>
          </p:cNvPr>
          <p:cNvPicPr>
            <a:picLocks noChangeAspect="1"/>
          </p:cNvPicPr>
          <p:nvPr/>
        </p:nvPicPr>
        <p:blipFill>
          <a:blip r:embed="rId5"/>
          <a:stretch>
            <a:fillRect/>
          </a:stretch>
        </p:blipFill>
        <p:spPr>
          <a:xfrm>
            <a:off x="170986" y="1320895"/>
            <a:ext cx="7177486" cy="2750598"/>
          </a:xfrm>
          <a:prstGeom prst="rect">
            <a:avLst/>
          </a:prstGeom>
        </p:spPr>
      </p:pic>
      <p:pic>
        <p:nvPicPr>
          <p:cNvPr id="9" name="Picture 8">
            <a:extLst>
              <a:ext uri="{FF2B5EF4-FFF2-40B4-BE49-F238E27FC236}">
                <a16:creationId xmlns:a16="http://schemas.microsoft.com/office/drawing/2014/main" id="{95FEA671-B12B-A8FF-1DE3-D14A418B2E0C}"/>
              </a:ext>
            </a:extLst>
          </p:cNvPr>
          <p:cNvPicPr>
            <a:picLocks noChangeAspect="1"/>
          </p:cNvPicPr>
          <p:nvPr/>
        </p:nvPicPr>
        <p:blipFill>
          <a:blip r:embed="rId6"/>
          <a:stretch>
            <a:fillRect/>
          </a:stretch>
        </p:blipFill>
        <p:spPr>
          <a:xfrm>
            <a:off x="7917191" y="2844990"/>
            <a:ext cx="4107350" cy="2314420"/>
          </a:xfrm>
          <a:prstGeom prst="rect">
            <a:avLst/>
          </a:prstGeom>
        </p:spPr>
      </p:pic>
      <p:sp>
        <p:nvSpPr>
          <p:cNvPr id="11" name="TextBox 10">
            <a:extLst>
              <a:ext uri="{FF2B5EF4-FFF2-40B4-BE49-F238E27FC236}">
                <a16:creationId xmlns:a16="http://schemas.microsoft.com/office/drawing/2014/main" id="{10140B2B-E97E-5269-70CB-041F1D2047C4}"/>
              </a:ext>
            </a:extLst>
          </p:cNvPr>
          <p:cNvSpPr txBox="1"/>
          <p:nvPr/>
        </p:nvSpPr>
        <p:spPr>
          <a:xfrm>
            <a:off x="167459" y="5136584"/>
            <a:ext cx="5522937" cy="646331"/>
          </a:xfrm>
          <a:prstGeom prst="rect">
            <a:avLst/>
          </a:prstGeom>
          <a:noFill/>
        </p:spPr>
        <p:txBody>
          <a:bodyPr wrap="square" rtlCol="0">
            <a:spAutoFit/>
          </a:bodyPr>
          <a:lstStyle/>
          <a:p>
            <a:pPr marL="285750" indent="-285750">
              <a:buFont typeface="Arial" panose="020B0604020202020204" pitchFamily="34" charset="0"/>
              <a:buChar char="•"/>
            </a:pPr>
            <a:r>
              <a:rPr lang="en-IE" dirty="0">
                <a:hlinkClick r:id="rId7"/>
              </a:rPr>
              <a:t>Microsoft Fabric (Preview) trial</a:t>
            </a:r>
            <a:endParaRPr lang="ru-RU" dirty="0"/>
          </a:p>
          <a:p>
            <a:pPr marL="285750" indent="-285750">
              <a:buFont typeface="Arial" panose="020B0604020202020204" pitchFamily="34" charset="0"/>
              <a:buChar char="•"/>
            </a:pPr>
            <a:r>
              <a:rPr lang="en-GB" dirty="0">
                <a:hlinkClick r:id="rId8"/>
              </a:rPr>
              <a:t>Buy a Microsoft Fabric subscription</a:t>
            </a:r>
            <a:endParaRPr lang="ru-RU" dirty="0"/>
          </a:p>
        </p:txBody>
      </p:sp>
    </p:spTree>
    <p:extLst>
      <p:ext uri="{BB962C8B-B14F-4D97-AF65-F5344CB8AC3E}">
        <p14:creationId xmlns:p14="http://schemas.microsoft.com/office/powerpoint/2010/main" val="46471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2066-AD61-8BEF-C5F3-C358C91557D0}"/>
              </a:ext>
            </a:extLst>
          </p:cNvPr>
          <p:cNvSpPr>
            <a:spLocks noGrp="1"/>
          </p:cNvSpPr>
          <p:nvPr>
            <p:ph type="title"/>
          </p:nvPr>
        </p:nvSpPr>
        <p:spPr/>
        <p:txBody>
          <a:bodyPr/>
          <a:lstStyle/>
          <a:p>
            <a:r>
              <a:rPr lang="en-IE" dirty="0"/>
              <a:t>New tenant</a:t>
            </a:r>
          </a:p>
        </p:txBody>
      </p:sp>
      <p:sp>
        <p:nvSpPr>
          <p:cNvPr id="5" name="Text Placeholder 4">
            <a:extLst>
              <a:ext uri="{FF2B5EF4-FFF2-40B4-BE49-F238E27FC236}">
                <a16:creationId xmlns:a16="http://schemas.microsoft.com/office/drawing/2014/main" id="{383DF050-5D1B-73D8-CC4D-2627909B123E}"/>
              </a:ext>
            </a:extLst>
          </p:cNvPr>
          <p:cNvSpPr>
            <a:spLocks noGrp="1"/>
          </p:cNvSpPr>
          <p:nvPr>
            <p:ph type="body" idx="1"/>
          </p:nvPr>
        </p:nvSpPr>
        <p:spPr/>
        <p:txBody>
          <a:bodyPr/>
          <a:lstStyle/>
          <a:p>
            <a:r>
              <a:rPr lang="en-IE" dirty="0"/>
              <a:t>End customer experience</a:t>
            </a:r>
          </a:p>
        </p:txBody>
      </p:sp>
    </p:spTree>
    <p:extLst>
      <p:ext uri="{BB962C8B-B14F-4D97-AF65-F5344CB8AC3E}">
        <p14:creationId xmlns:p14="http://schemas.microsoft.com/office/powerpoint/2010/main" val="138845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06B-E045-313B-D608-18209C4CFCF0}"/>
              </a:ext>
            </a:extLst>
          </p:cNvPr>
          <p:cNvSpPr>
            <a:spLocks noGrp="1"/>
          </p:cNvSpPr>
          <p:nvPr>
            <p:ph type="title"/>
          </p:nvPr>
        </p:nvSpPr>
        <p:spPr>
          <a:xfrm>
            <a:off x="148087" y="103517"/>
            <a:ext cx="10515600" cy="600075"/>
          </a:xfrm>
        </p:spPr>
        <p:txBody>
          <a:bodyPr>
            <a:normAutofit fontScale="90000"/>
          </a:bodyPr>
          <a:lstStyle/>
          <a:p>
            <a:r>
              <a:rPr lang="en-IE" dirty="0"/>
              <a:t>M365 tenant location</a:t>
            </a:r>
          </a:p>
        </p:txBody>
      </p:sp>
      <p:pic>
        <p:nvPicPr>
          <p:cNvPr id="7" name="Picture 6">
            <a:extLst>
              <a:ext uri="{FF2B5EF4-FFF2-40B4-BE49-F238E27FC236}">
                <a16:creationId xmlns:a16="http://schemas.microsoft.com/office/drawing/2014/main" id="{F38618E4-EBF9-C147-36C3-3DEE0B32AB90}"/>
              </a:ext>
            </a:extLst>
          </p:cNvPr>
          <p:cNvPicPr>
            <a:picLocks noChangeAspect="1"/>
          </p:cNvPicPr>
          <p:nvPr/>
        </p:nvPicPr>
        <p:blipFill>
          <a:blip r:embed="rId3"/>
          <a:stretch>
            <a:fillRect/>
          </a:stretch>
        </p:blipFill>
        <p:spPr>
          <a:xfrm>
            <a:off x="982672" y="756712"/>
            <a:ext cx="10226656" cy="58642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127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4807-06D3-826C-8F12-C08F5E8838F1}"/>
              </a:ext>
            </a:extLst>
          </p:cNvPr>
          <p:cNvSpPr>
            <a:spLocks noGrp="1"/>
          </p:cNvSpPr>
          <p:nvPr>
            <p:ph type="title"/>
          </p:nvPr>
        </p:nvSpPr>
        <p:spPr>
          <a:xfrm>
            <a:off x="75149" y="194858"/>
            <a:ext cx="10515600" cy="587112"/>
          </a:xfrm>
        </p:spPr>
        <p:txBody>
          <a:bodyPr>
            <a:normAutofit fontScale="90000"/>
          </a:bodyPr>
          <a:lstStyle/>
          <a:p>
            <a:r>
              <a:rPr lang="en-IE" dirty="0"/>
              <a:t>PBI Capacity Settings</a:t>
            </a:r>
          </a:p>
        </p:txBody>
      </p:sp>
      <p:pic>
        <p:nvPicPr>
          <p:cNvPr id="5" name="Content Placeholder 4">
            <a:extLst>
              <a:ext uri="{FF2B5EF4-FFF2-40B4-BE49-F238E27FC236}">
                <a16:creationId xmlns:a16="http://schemas.microsoft.com/office/drawing/2014/main" id="{0634FB0A-E9A6-4966-A4E6-81C6567710ED}"/>
              </a:ext>
            </a:extLst>
          </p:cNvPr>
          <p:cNvPicPr>
            <a:picLocks noGrp="1" noChangeAspect="1"/>
          </p:cNvPicPr>
          <p:nvPr>
            <p:ph idx="1"/>
          </p:nvPr>
        </p:nvPicPr>
        <p:blipFill>
          <a:blip r:embed="rId3"/>
          <a:stretch>
            <a:fillRect/>
          </a:stretch>
        </p:blipFill>
        <p:spPr>
          <a:xfrm>
            <a:off x="306572" y="869616"/>
            <a:ext cx="6625588" cy="2695836"/>
          </a:xfrm>
        </p:spPr>
      </p:pic>
    </p:spTree>
    <p:extLst>
      <p:ext uri="{BB962C8B-B14F-4D97-AF65-F5344CB8AC3E}">
        <p14:creationId xmlns:p14="http://schemas.microsoft.com/office/powerpoint/2010/main" val="54773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182970" y="201881"/>
            <a:ext cx="6209363" cy="1415251"/>
          </a:xfrm>
        </p:spPr>
        <p:txBody>
          <a:bodyPr>
            <a:normAutofit/>
          </a:bodyPr>
          <a:lstStyle/>
          <a:p>
            <a:r>
              <a:rPr lang="en-IE" sz="3600" b="1" dirty="0"/>
              <a:t>Create Fabric on Azure Portal</a:t>
            </a:r>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3"/>
          <a:stretch>
            <a:fillRect/>
          </a:stretch>
        </p:blipFill>
        <p:spPr>
          <a:xfrm>
            <a:off x="265457" y="2517271"/>
            <a:ext cx="5175313" cy="18234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4"/>
          <a:stretch>
            <a:fillRect/>
          </a:stretch>
        </p:blipFill>
        <p:spPr>
          <a:xfrm>
            <a:off x="6688718" y="201882"/>
            <a:ext cx="5237825" cy="6454235"/>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8F036482-E595-0997-01E0-F44AE177D062}"/>
              </a:ext>
            </a:extLst>
          </p:cNvPr>
          <p:cNvSpPr/>
          <p:nvPr/>
        </p:nvSpPr>
        <p:spPr>
          <a:xfrm>
            <a:off x="5734196" y="312554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a:xfrm>
            <a:off x="838200" y="365125"/>
            <a:ext cx="10515600" cy="727075"/>
          </a:xfrm>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74715" y="1552542"/>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5C01-920C-76C9-591D-0D5732458339}"/>
              </a:ext>
            </a:extLst>
          </p:cNvPr>
          <p:cNvSpPr>
            <a:spLocks noGrp="1"/>
          </p:cNvSpPr>
          <p:nvPr>
            <p:ph type="title"/>
          </p:nvPr>
        </p:nvSpPr>
        <p:spPr>
          <a:xfrm>
            <a:off x="41752" y="118520"/>
            <a:ext cx="5047357" cy="562517"/>
          </a:xfrm>
        </p:spPr>
        <p:txBody>
          <a:bodyPr>
            <a:normAutofit fontScale="90000"/>
          </a:bodyPr>
          <a:lstStyle/>
          <a:p>
            <a:r>
              <a:rPr lang="en-IE" b="1" dirty="0"/>
              <a:t>Org Access to Fabric</a:t>
            </a:r>
          </a:p>
        </p:txBody>
      </p:sp>
      <p:pic>
        <p:nvPicPr>
          <p:cNvPr id="5" name="Picture 4">
            <a:extLst>
              <a:ext uri="{FF2B5EF4-FFF2-40B4-BE49-F238E27FC236}">
                <a16:creationId xmlns:a16="http://schemas.microsoft.com/office/drawing/2014/main" id="{5C0FE70D-9DA9-3895-AD56-1568282C3D90}"/>
              </a:ext>
            </a:extLst>
          </p:cNvPr>
          <p:cNvPicPr>
            <a:picLocks noChangeAspect="1"/>
          </p:cNvPicPr>
          <p:nvPr/>
        </p:nvPicPr>
        <p:blipFill>
          <a:blip r:embed="rId3"/>
          <a:stretch>
            <a:fillRect/>
          </a:stretch>
        </p:blipFill>
        <p:spPr>
          <a:xfrm>
            <a:off x="715570" y="794582"/>
            <a:ext cx="2478636" cy="548321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94F4A-7A81-3C93-F072-5D1B54EB3BA6}"/>
              </a:ext>
            </a:extLst>
          </p:cNvPr>
          <p:cNvPicPr>
            <a:picLocks noChangeAspect="1"/>
          </p:cNvPicPr>
          <p:nvPr/>
        </p:nvPicPr>
        <p:blipFill>
          <a:blip r:embed="rId4"/>
          <a:stretch>
            <a:fillRect/>
          </a:stretch>
        </p:blipFill>
        <p:spPr>
          <a:xfrm>
            <a:off x="6098088" y="118520"/>
            <a:ext cx="5799415" cy="6448130"/>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ADAA8705-6EF0-42B9-AE81-63C63EAC7FAE}"/>
              </a:ext>
            </a:extLst>
          </p:cNvPr>
          <p:cNvSpPr/>
          <p:nvPr/>
        </p:nvSpPr>
        <p:spPr>
          <a:xfrm>
            <a:off x="4536017" y="3125548"/>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F23C667E-FDA7-6748-0E97-A9D48D4C09CB}"/>
              </a:ext>
            </a:extLst>
          </p:cNvPr>
          <p:cNvSpPr txBox="1"/>
          <p:nvPr/>
        </p:nvSpPr>
        <p:spPr>
          <a:xfrm>
            <a:off x="109239" y="6458833"/>
            <a:ext cx="7407760" cy="307777"/>
          </a:xfrm>
          <a:prstGeom prst="rect">
            <a:avLst/>
          </a:prstGeom>
          <a:noFill/>
        </p:spPr>
        <p:txBody>
          <a:bodyPr wrap="square">
            <a:spAutoFit/>
          </a:bodyPr>
          <a:lstStyle/>
          <a:p>
            <a:r>
              <a:rPr lang="en-US" sz="1400" dirty="0">
                <a:hlinkClick r:id="rId5"/>
              </a:rPr>
              <a:t>Enable Microsoft Fabric for your organization - Microsoft Fabric | Microsoft Learn</a:t>
            </a:r>
            <a:endParaRPr lang="en-US" sz="1400" dirty="0"/>
          </a:p>
        </p:txBody>
      </p:sp>
    </p:spTree>
    <p:extLst>
      <p:ext uri="{BB962C8B-B14F-4D97-AF65-F5344CB8AC3E}">
        <p14:creationId xmlns:p14="http://schemas.microsoft.com/office/powerpoint/2010/main" val="179156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CBB2-F5A4-D819-3D41-1913C89E7667}"/>
              </a:ext>
            </a:extLst>
          </p:cNvPr>
          <p:cNvSpPr>
            <a:spLocks noGrp="1"/>
          </p:cNvSpPr>
          <p:nvPr>
            <p:ph type="title"/>
          </p:nvPr>
        </p:nvSpPr>
        <p:spPr>
          <a:xfrm>
            <a:off x="838200" y="365126"/>
            <a:ext cx="10515600" cy="593418"/>
          </a:xfrm>
        </p:spPr>
        <p:txBody>
          <a:bodyPr>
            <a:normAutofit fontScale="90000"/>
          </a:bodyPr>
          <a:lstStyle/>
          <a:p>
            <a:r>
              <a:rPr lang="en-IE" dirty="0"/>
              <a:t>After install</a:t>
            </a:r>
          </a:p>
        </p:txBody>
      </p:sp>
      <p:pic>
        <p:nvPicPr>
          <p:cNvPr id="5" name="Picture 4">
            <a:extLst>
              <a:ext uri="{FF2B5EF4-FFF2-40B4-BE49-F238E27FC236}">
                <a16:creationId xmlns:a16="http://schemas.microsoft.com/office/drawing/2014/main" id="{76E6AC0C-71AA-B4B9-FFCF-5B0335505100}"/>
              </a:ext>
            </a:extLst>
          </p:cNvPr>
          <p:cNvPicPr>
            <a:picLocks noChangeAspect="1"/>
          </p:cNvPicPr>
          <p:nvPr/>
        </p:nvPicPr>
        <p:blipFill>
          <a:blip r:embed="rId3"/>
          <a:stretch>
            <a:fillRect/>
          </a:stretch>
        </p:blipFill>
        <p:spPr>
          <a:xfrm>
            <a:off x="417862" y="857643"/>
            <a:ext cx="2437770" cy="5685046"/>
          </a:xfrm>
          <a:prstGeom prst="rect">
            <a:avLst/>
          </a:prstGeom>
        </p:spPr>
      </p:pic>
    </p:spTree>
    <p:extLst>
      <p:ext uri="{BB962C8B-B14F-4D97-AF65-F5344CB8AC3E}">
        <p14:creationId xmlns:p14="http://schemas.microsoft.com/office/powerpoint/2010/main" val="323889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a:xfrm>
            <a:off x="465298" y="271993"/>
            <a:ext cx="10515600" cy="659342"/>
          </a:xfrm>
        </p:spPr>
        <p:txBody>
          <a:bodyPr>
            <a:normAutofit fontScale="90000"/>
          </a:bodyPr>
          <a:lstStyle/>
          <a:p>
            <a:r>
              <a:rPr lang="en-IE" b="1" dirty="0"/>
              <a:t>Create Lakehouse</a:t>
            </a:r>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175367" y="1537941"/>
            <a:ext cx="5088039" cy="3960535"/>
          </a:xfrm>
          <a:prstGeom prst="rect">
            <a:avLst/>
          </a:prstGeom>
        </p:spPr>
      </p:pic>
      <p:pic>
        <p:nvPicPr>
          <p:cNvPr id="6" name="Picture 5">
            <a:extLst>
              <a:ext uri="{FF2B5EF4-FFF2-40B4-BE49-F238E27FC236}">
                <a16:creationId xmlns:a16="http://schemas.microsoft.com/office/drawing/2014/main" id="{368E9FE0-77C1-9F75-3891-6FCB2A6E59BC}"/>
              </a:ext>
            </a:extLst>
          </p:cNvPr>
          <p:cNvPicPr>
            <a:picLocks noChangeAspect="1"/>
          </p:cNvPicPr>
          <p:nvPr/>
        </p:nvPicPr>
        <p:blipFill>
          <a:blip r:embed="rId4"/>
          <a:stretch>
            <a:fillRect/>
          </a:stretch>
        </p:blipFill>
        <p:spPr>
          <a:xfrm>
            <a:off x="7321986" y="2114723"/>
            <a:ext cx="4230677" cy="2806969"/>
          </a:xfrm>
          <a:prstGeom prst="rect">
            <a:avLst/>
          </a:prstGeom>
        </p:spPr>
      </p:pic>
      <p:sp>
        <p:nvSpPr>
          <p:cNvPr id="7" name="Arrow: Right 6">
            <a:extLst>
              <a:ext uri="{FF2B5EF4-FFF2-40B4-BE49-F238E27FC236}">
                <a16:creationId xmlns:a16="http://schemas.microsoft.com/office/drawing/2014/main" id="{DABD06E6-7F37-00D6-5556-BE9284096CB6}"/>
              </a:ext>
            </a:extLst>
          </p:cNvPr>
          <p:cNvSpPr/>
          <p:nvPr/>
        </p:nvSpPr>
        <p:spPr>
          <a:xfrm>
            <a:off x="5723098" y="3214755"/>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802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3D96-3D0E-BD99-C18C-E0AF4072EEAE}"/>
              </a:ext>
            </a:extLst>
          </p:cNvPr>
          <p:cNvSpPr>
            <a:spLocks noGrp="1"/>
          </p:cNvSpPr>
          <p:nvPr>
            <p:ph type="title"/>
          </p:nvPr>
        </p:nvSpPr>
        <p:spPr/>
        <p:txBody>
          <a:bodyPr/>
          <a:lstStyle/>
          <a:p>
            <a:r>
              <a:rPr lang="en-IE" dirty="0"/>
              <a:t>SQL Endpoint</a:t>
            </a:r>
          </a:p>
        </p:txBody>
      </p:sp>
      <p:sp>
        <p:nvSpPr>
          <p:cNvPr id="5" name="Text Placeholder 4">
            <a:extLst>
              <a:ext uri="{FF2B5EF4-FFF2-40B4-BE49-F238E27FC236}">
                <a16:creationId xmlns:a16="http://schemas.microsoft.com/office/drawing/2014/main" id="{A3AE9931-CAE2-C978-E4A3-40F6D43A2EE1}"/>
              </a:ext>
            </a:extLst>
          </p:cNvPr>
          <p:cNvSpPr>
            <a:spLocks noGrp="1"/>
          </p:cNvSpPr>
          <p:nvPr>
            <p:ph type="body" idx="1"/>
          </p:nvPr>
        </p:nvSpPr>
        <p:spPr/>
        <p:txBody>
          <a:bodyPr/>
          <a:lstStyle/>
          <a:p>
            <a:r>
              <a:rPr lang="en-IE" dirty="0"/>
              <a:t>How do I connect?</a:t>
            </a:r>
          </a:p>
        </p:txBody>
      </p:sp>
    </p:spTree>
    <p:extLst>
      <p:ext uri="{BB962C8B-B14F-4D97-AF65-F5344CB8AC3E}">
        <p14:creationId xmlns:p14="http://schemas.microsoft.com/office/powerpoint/2010/main" val="411034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7B14-073F-91E0-4914-E4C97675BA1E}"/>
              </a:ext>
            </a:extLst>
          </p:cNvPr>
          <p:cNvSpPr>
            <a:spLocks noGrp="1"/>
          </p:cNvSpPr>
          <p:nvPr>
            <p:ph type="title"/>
          </p:nvPr>
        </p:nvSpPr>
        <p:spPr>
          <a:xfrm>
            <a:off x="211667" y="171612"/>
            <a:ext cx="10515600" cy="693208"/>
          </a:xfrm>
        </p:spPr>
        <p:txBody>
          <a:bodyPr>
            <a:normAutofit fontScale="90000"/>
          </a:bodyPr>
          <a:lstStyle/>
          <a:p>
            <a:r>
              <a:rPr lang="en-IE" b="1" dirty="0"/>
              <a:t>SQL Endpoint</a:t>
            </a:r>
          </a:p>
        </p:txBody>
      </p:sp>
      <p:pic>
        <p:nvPicPr>
          <p:cNvPr id="5" name="Picture 4">
            <a:extLst>
              <a:ext uri="{FF2B5EF4-FFF2-40B4-BE49-F238E27FC236}">
                <a16:creationId xmlns:a16="http://schemas.microsoft.com/office/drawing/2014/main" id="{50F1AA97-4A23-D392-7A7E-FB50EAB41FE1}"/>
              </a:ext>
            </a:extLst>
          </p:cNvPr>
          <p:cNvPicPr>
            <a:picLocks noChangeAspect="1"/>
          </p:cNvPicPr>
          <p:nvPr/>
        </p:nvPicPr>
        <p:blipFill>
          <a:blip r:embed="rId3"/>
          <a:stretch>
            <a:fillRect/>
          </a:stretch>
        </p:blipFill>
        <p:spPr>
          <a:xfrm>
            <a:off x="59342" y="1858947"/>
            <a:ext cx="3513291" cy="3140104"/>
          </a:xfrm>
          <a:prstGeom prst="rect">
            <a:avLst/>
          </a:prstGeom>
        </p:spPr>
      </p:pic>
      <p:pic>
        <p:nvPicPr>
          <p:cNvPr id="9" name="Picture 8">
            <a:extLst>
              <a:ext uri="{FF2B5EF4-FFF2-40B4-BE49-F238E27FC236}">
                <a16:creationId xmlns:a16="http://schemas.microsoft.com/office/drawing/2014/main" id="{989D7176-8B16-2BAF-6312-CA844ED4029E}"/>
              </a:ext>
            </a:extLst>
          </p:cNvPr>
          <p:cNvPicPr>
            <a:picLocks noChangeAspect="1"/>
          </p:cNvPicPr>
          <p:nvPr/>
        </p:nvPicPr>
        <p:blipFill>
          <a:blip r:embed="rId4"/>
          <a:stretch>
            <a:fillRect/>
          </a:stretch>
        </p:blipFill>
        <p:spPr>
          <a:xfrm>
            <a:off x="4728003" y="864820"/>
            <a:ext cx="7404655" cy="5128359"/>
          </a:xfrm>
          <a:prstGeom prst="rect">
            <a:avLst/>
          </a:prstGeom>
        </p:spPr>
      </p:pic>
      <p:sp>
        <p:nvSpPr>
          <p:cNvPr id="10" name="Arrow: Right 9">
            <a:extLst>
              <a:ext uri="{FF2B5EF4-FFF2-40B4-BE49-F238E27FC236}">
                <a16:creationId xmlns:a16="http://schemas.microsoft.com/office/drawing/2014/main" id="{82A78CBF-8A02-9DED-057E-9C22622B1967}"/>
              </a:ext>
            </a:extLst>
          </p:cNvPr>
          <p:cNvSpPr/>
          <p:nvPr/>
        </p:nvSpPr>
        <p:spPr>
          <a:xfrm>
            <a:off x="3735238" y="3165894"/>
            <a:ext cx="871268" cy="75912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423998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16CE-507F-BE5B-D964-B6FBADD8B3BC}"/>
              </a:ext>
            </a:extLst>
          </p:cNvPr>
          <p:cNvSpPr>
            <a:spLocks noGrp="1"/>
          </p:cNvSpPr>
          <p:nvPr>
            <p:ph type="title"/>
          </p:nvPr>
        </p:nvSpPr>
        <p:spPr>
          <a:xfrm>
            <a:off x="138212" y="150681"/>
            <a:ext cx="10515600" cy="530356"/>
          </a:xfrm>
        </p:spPr>
        <p:txBody>
          <a:bodyPr>
            <a:normAutofit fontScale="90000"/>
          </a:bodyPr>
          <a:lstStyle/>
          <a:p>
            <a:r>
              <a:rPr lang="en-IE" dirty="0"/>
              <a:t>Alternatively</a:t>
            </a:r>
          </a:p>
        </p:txBody>
      </p:sp>
      <p:pic>
        <p:nvPicPr>
          <p:cNvPr id="5" name="Picture 4">
            <a:extLst>
              <a:ext uri="{FF2B5EF4-FFF2-40B4-BE49-F238E27FC236}">
                <a16:creationId xmlns:a16="http://schemas.microsoft.com/office/drawing/2014/main" id="{D83A6116-18A8-0D9E-75E6-01B0CC55AB7A}"/>
              </a:ext>
            </a:extLst>
          </p:cNvPr>
          <p:cNvPicPr>
            <a:picLocks noChangeAspect="1"/>
          </p:cNvPicPr>
          <p:nvPr/>
        </p:nvPicPr>
        <p:blipFill>
          <a:blip r:embed="rId2"/>
          <a:stretch>
            <a:fillRect/>
          </a:stretch>
        </p:blipFill>
        <p:spPr>
          <a:xfrm>
            <a:off x="227175" y="1162492"/>
            <a:ext cx="4369690" cy="464997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EF004C-3662-3273-9C17-CF501AF95BD3}"/>
              </a:ext>
            </a:extLst>
          </p:cNvPr>
          <p:cNvPicPr>
            <a:picLocks noChangeAspect="1"/>
          </p:cNvPicPr>
          <p:nvPr/>
        </p:nvPicPr>
        <p:blipFill>
          <a:blip r:embed="rId3"/>
          <a:stretch>
            <a:fillRect/>
          </a:stretch>
        </p:blipFill>
        <p:spPr>
          <a:xfrm>
            <a:off x="4811554" y="3659870"/>
            <a:ext cx="7153271" cy="2877328"/>
          </a:xfrm>
          <a:prstGeom prst="rect">
            <a:avLst/>
          </a:prstGeom>
          <a:effectLst>
            <a:outerShdw blurRad="50800" dist="38100" dir="2700000" algn="tl" rotWithShape="0">
              <a:prstClr val="black">
                <a:alpha val="40000"/>
              </a:prstClr>
            </a:outerShdw>
          </a:effectLst>
        </p:spPr>
      </p:pic>
      <p:sp>
        <p:nvSpPr>
          <p:cNvPr id="9" name="Arrow: Bent 8">
            <a:extLst>
              <a:ext uri="{FF2B5EF4-FFF2-40B4-BE49-F238E27FC236}">
                <a16:creationId xmlns:a16="http://schemas.microsoft.com/office/drawing/2014/main" id="{3DCA20C4-C5E2-50F2-74CD-52168DB34977}"/>
              </a:ext>
            </a:extLst>
          </p:cNvPr>
          <p:cNvSpPr/>
          <p:nvPr/>
        </p:nvSpPr>
        <p:spPr>
          <a:xfrm rot="5400000">
            <a:off x="4787831" y="192584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890150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184-29CF-4664-6B11-E45B95AD0F99}"/>
              </a:ext>
            </a:extLst>
          </p:cNvPr>
          <p:cNvSpPr>
            <a:spLocks noGrp="1"/>
          </p:cNvSpPr>
          <p:nvPr>
            <p:ph type="title"/>
          </p:nvPr>
        </p:nvSpPr>
        <p:spPr>
          <a:xfrm>
            <a:off x="6774861" y="150471"/>
            <a:ext cx="5122333" cy="811742"/>
          </a:xfrm>
        </p:spPr>
        <p:txBody>
          <a:bodyPr/>
          <a:lstStyle/>
          <a:p>
            <a:pPr algn="r"/>
            <a:r>
              <a:rPr lang="en-IE" b="1" dirty="0"/>
              <a:t>SSMS Connectivity</a:t>
            </a:r>
          </a:p>
        </p:txBody>
      </p:sp>
      <p:pic>
        <p:nvPicPr>
          <p:cNvPr id="7" name="Picture 6">
            <a:extLst>
              <a:ext uri="{FF2B5EF4-FFF2-40B4-BE49-F238E27FC236}">
                <a16:creationId xmlns:a16="http://schemas.microsoft.com/office/drawing/2014/main" id="{C30842B4-A819-4400-FF3D-04679CCF770B}"/>
              </a:ext>
            </a:extLst>
          </p:cNvPr>
          <p:cNvPicPr>
            <a:picLocks noChangeAspect="1"/>
          </p:cNvPicPr>
          <p:nvPr/>
        </p:nvPicPr>
        <p:blipFill>
          <a:blip r:embed="rId3"/>
          <a:stretch>
            <a:fillRect/>
          </a:stretch>
        </p:blipFill>
        <p:spPr>
          <a:xfrm>
            <a:off x="159340" y="98800"/>
            <a:ext cx="4442096" cy="290686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5EE8C32-B240-1CB2-A4D5-C5428C57C195}"/>
              </a:ext>
            </a:extLst>
          </p:cNvPr>
          <p:cNvPicPr>
            <a:picLocks noChangeAspect="1"/>
          </p:cNvPicPr>
          <p:nvPr/>
        </p:nvPicPr>
        <p:blipFill>
          <a:blip r:embed="rId4"/>
          <a:stretch>
            <a:fillRect/>
          </a:stretch>
        </p:blipFill>
        <p:spPr>
          <a:xfrm>
            <a:off x="4329822" y="2152462"/>
            <a:ext cx="7635105" cy="4555067"/>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FE92FDC8-0BD1-391A-267A-64D4B01D1660}"/>
              </a:ext>
            </a:extLst>
          </p:cNvPr>
          <p:cNvSpPr/>
          <p:nvPr/>
        </p:nvSpPr>
        <p:spPr>
          <a:xfrm rot="10800000" flipH="1">
            <a:off x="2448969" y="3429000"/>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78558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AD93-252A-1EF4-ED54-EA8664830EF6}"/>
              </a:ext>
            </a:extLst>
          </p:cNvPr>
          <p:cNvSpPr>
            <a:spLocks noGrp="1"/>
          </p:cNvSpPr>
          <p:nvPr>
            <p:ph type="title"/>
          </p:nvPr>
        </p:nvSpPr>
        <p:spPr>
          <a:xfrm>
            <a:off x="1483242" y="145385"/>
            <a:ext cx="10515600" cy="655601"/>
          </a:xfrm>
        </p:spPr>
        <p:txBody>
          <a:bodyPr>
            <a:normAutofit fontScale="90000"/>
          </a:bodyPr>
          <a:lstStyle/>
          <a:p>
            <a:pPr algn="r"/>
            <a:r>
              <a:rPr lang="en-IE" b="1" dirty="0"/>
              <a:t>Azure Data Studio</a:t>
            </a:r>
          </a:p>
        </p:txBody>
      </p:sp>
      <p:pic>
        <p:nvPicPr>
          <p:cNvPr id="5" name="Picture 4">
            <a:extLst>
              <a:ext uri="{FF2B5EF4-FFF2-40B4-BE49-F238E27FC236}">
                <a16:creationId xmlns:a16="http://schemas.microsoft.com/office/drawing/2014/main" id="{B366F2FF-3BAB-B7C3-82B5-E1813283570F}"/>
              </a:ext>
            </a:extLst>
          </p:cNvPr>
          <p:cNvPicPr>
            <a:picLocks noChangeAspect="1"/>
          </p:cNvPicPr>
          <p:nvPr/>
        </p:nvPicPr>
        <p:blipFill>
          <a:blip r:embed="rId3"/>
          <a:stretch>
            <a:fillRect/>
          </a:stretch>
        </p:blipFill>
        <p:spPr>
          <a:xfrm>
            <a:off x="115186" y="239159"/>
            <a:ext cx="4276264" cy="389860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0545F35-87E6-6A76-C7ED-3F9C0E742A4E}"/>
              </a:ext>
            </a:extLst>
          </p:cNvPr>
          <p:cNvPicPr>
            <a:picLocks noChangeAspect="1"/>
          </p:cNvPicPr>
          <p:nvPr/>
        </p:nvPicPr>
        <p:blipFill>
          <a:blip r:embed="rId4"/>
          <a:stretch>
            <a:fillRect/>
          </a:stretch>
        </p:blipFill>
        <p:spPr>
          <a:xfrm>
            <a:off x="4778565" y="1236847"/>
            <a:ext cx="7122811" cy="5345811"/>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01504E72-7B14-4B70-ED99-F68F3C30C46D}"/>
              </a:ext>
            </a:extLst>
          </p:cNvPr>
          <p:cNvSpPr/>
          <p:nvPr/>
        </p:nvSpPr>
        <p:spPr>
          <a:xfrm rot="10800000" flipH="1">
            <a:off x="2864574" y="444263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24589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B2103-4F14-918A-1B6B-35B5432C4EC2}"/>
              </a:ext>
            </a:extLst>
          </p:cNvPr>
          <p:cNvSpPr>
            <a:spLocks noGrp="1"/>
          </p:cNvSpPr>
          <p:nvPr>
            <p:ph type="title"/>
          </p:nvPr>
        </p:nvSpPr>
        <p:spPr/>
        <p:txBody>
          <a:bodyPr/>
          <a:lstStyle/>
          <a:p>
            <a:r>
              <a:rPr lang="en-IE" dirty="0"/>
              <a:t>Capacity Utilisation</a:t>
            </a:r>
          </a:p>
        </p:txBody>
      </p:sp>
      <p:sp>
        <p:nvSpPr>
          <p:cNvPr id="5" name="Text Placeholder 4">
            <a:extLst>
              <a:ext uri="{FF2B5EF4-FFF2-40B4-BE49-F238E27FC236}">
                <a16:creationId xmlns:a16="http://schemas.microsoft.com/office/drawing/2014/main" id="{937377B8-6151-713E-CF38-CC03DF4AEB53}"/>
              </a:ext>
            </a:extLst>
          </p:cNvPr>
          <p:cNvSpPr>
            <a:spLocks noGrp="1"/>
          </p:cNvSpPr>
          <p:nvPr>
            <p:ph type="body" idx="1"/>
          </p:nvPr>
        </p:nvSpPr>
        <p:spPr/>
        <p:txBody>
          <a:bodyPr/>
          <a:lstStyle/>
          <a:p>
            <a:r>
              <a:rPr lang="en-IE" dirty="0"/>
              <a:t>How to monitor</a:t>
            </a:r>
          </a:p>
        </p:txBody>
      </p:sp>
    </p:spTree>
    <p:extLst>
      <p:ext uri="{BB962C8B-B14F-4D97-AF65-F5344CB8AC3E}">
        <p14:creationId xmlns:p14="http://schemas.microsoft.com/office/powerpoint/2010/main" val="856257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C470-2E4C-7B4E-1314-31A27BF632FF}"/>
              </a:ext>
            </a:extLst>
          </p:cNvPr>
          <p:cNvSpPr>
            <a:spLocks noGrp="1"/>
          </p:cNvSpPr>
          <p:nvPr>
            <p:ph type="title"/>
          </p:nvPr>
        </p:nvSpPr>
        <p:spPr/>
        <p:txBody>
          <a:bodyPr/>
          <a:lstStyle/>
          <a:p>
            <a:r>
              <a:rPr lang="en-IE" dirty="0"/>
              <a:t>Get capacity Id</a:t>
            </a:r>
          </a:p>
        </p:txBody>
      </p:sp>
      <p:sp>
        <p:nvSpPr>
          <p:cNvPr id="3" name="Content Placeholder 2">
            <a:extLst>
              <a:ext uri="{FF2B5EF4-FFF2-40B4-BE49-F238E27FC236}">
                <a16:creationId xmlns:a16="http://schemas.microsoft.com/office/drawing/2014/main" id="{7D76666B-709D-FCB3-D5B0-1FF1EF27D446}"/>
              </a:ext>
            </a:extLst>
          </p:cNvPr>
          <p:cNvSpPr>
            <a:spLocks noGrp="1"/>
          </p:cNvSpPr>
          <p:nvPr>
            <p:ph idx="1"/>
          </p:nvPr>
        </p:nvSpPr>
        <p:spPr>
          <a:xfrm>
            <a:off x="838200" y="1825625"/>
            <a:ext cx="2756338" cy="4351338"/>
          </a:xfrm>
        </p:spPr>
        <p:txBody>
          <a:bodyPr>
            <a:normAutofit/>
          </a:bodyPr>
          <a:lstStyle/>
          <a:p>
            <a:r>
              <a:rPr lang="en-IE" sz="2000" dirty="0"/>
              <a:t>Admin portal</a:t>
            </a:r>
          </a:p>
          <a:p>
            <a:r>
              <a:rPr lang="en-IE" sz="2000" dirty="0"/>
              <a:t>Capacity Settings</a:t>
            </a:r>
          </a:p>
          <a:p>
            <a:r>
              <a:rPr lang="en-IE" sz="2000" dirty="0"/>
              <a:t>Actions</a:t>
            </a:r>
          </a:p>
        </p:txBody>
      </p:sp>
      <p:pic>
        <p:nvPicPr>
          <p:cNvPr id="7" name="Picture 6">
            <a:extLst>
              <a:ext uri="{FF2B5EF4-FFF2-40B4-BE49-F238E27FC236}">
                <a16:creationId xmlns:a16="http://schemas.microsoft.com/office/drawing/2014/main" id="{EED42E80-F0F8-F3E0-9786-21DD8870D82F}"/>
              </a:ext>
            </a:extLst>
          </p:cNvPr>
          <p:cNvPicPr>
            <a:picLocks noChangeAspect="1"/>
          </p:cNvPicPr>
          <p:nvPr/>
        </p:nvPicPr>
        <p:blipFill>
          <a:blip r:embed="rId2"/>
          <a:stretch>
            <a:fillRect/>
          </a:stretch>
        </p:blipFill>
        <p:spPr>
          <a:xfrm>
            <a:off x="3763926" y="1429861"/>
            <a:ext cx="8104498" cy="5063014"/>
          </a:xfrm>
          <a:prstGeom prst="rect">
            <a:avLst/>
          </a:prstGeom>
        </p:spPr>
      </p:pic>
    </p:spTree>
    <p:extLst>
      <p:ext uri="{BB962C8B-B14F-4D97-AF65-F5344CB8AC3E}">
        <p14:creationId xmlns:p14="http://schemas.microsoft.com/office/powerpoint/2010/main" val="274099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9CFAB-DF69-21B7-149F-B6F525A88E7A}"/>
              </a:ext>
            </a:extLst>
          </p:cNvPr>
          <p:cNvSpPr>
            <a:spLocks noGrp="1"/>
          </p:cNvSpPr>
          <p:nvPr>
            <p:ph type="title"/>
          </p:nvPr>
        </p:nvSpPr>
        <p:spPr>
          <a:xfrm>
            <a:off x="600308" y="469203"/>
            <a:ext cx="10515600" cy="735129"/>
          </a:xfrm>
        </p:spPr>
        <p:txBody>
          <a:bodyPr/>
          <a:lstStyle/>
          <a:p>
            <a:r>
              <a:rPr lang="en-IE" b="1" dirty="0"/>
              <a:t>Key Value prop</a:t>
            </a:r>
          </a:p>
        </p:txBody>
      </p:sp>
      <p:sp>
        <p:nvSpPr>
          <p:cNvPr id="5" name="Content Placeholder 4">
            <a:extLst>
              <a:ext uri="{FF2B5EF4-FFF2-40B4-BE49-F238E27FC236}">
                <a16:creationId xmlns:a16="http://schemas.microsoft.com/office/drawing/2014/main" id="{3927E91F-42EB-4DBF-AA16-F1BF964BE86E}"/>
              </a:ext>
            </a:extLst>
          </p:cNvPr>
          <p:cNvSpPr>
            <a:spLocks noGrp="1"/>
          </p:cNvSpPr>
          <p:nvPr>
            <p:ph idx="1"/>
          </p:nvPr>
        </p:nvSpPr>
        <p:spPr/>
        <p:txBody>
          <a:bodyPr/>
          <a:lstStyle/>
          <a:p>
            <a:r>
              <a:rPr lang="en-GB" dirty="0"/>
              <a:t>Democratize Analytics</a:t>
            </a:r>
          </a:p>
          <a:p>
            <a:r>
              <a:rPr lang="en-GB" dirty="0"/>
              <a:t>Simplify </a:t>
            </a:r>
          </a:p>
          <a:p>
            <a:pPr lvl="1"/>
            <a:r>
              <a:rPr lang="en-GB" dirty="0"/>
              <a:t>Ops</a:t>
            </a:r>
          </a:p>
          <a:p>
            <a:pPr lvl="1"/>
            <a:r>
              <a:rPr lang="en-GB" dirty="0"/>
              <a:t>deployment</a:t>
            </a:r>
          </a:p>
          <a:p>
            <a:pPr lvl="1"/>
            <a:r>
              <a:rPr lang="en-GB" dirty="0"/>
              <a:t>scalability</a:t>
            </a:r>
          </a:p>
          <a:p>
            <a:r>
              <a:rPr lang="en-GB" dirty="0"/>
              <a:t>Single source of truth </a:t>
            </a:r>
          </a:p>
          <a:p>
            <a:r>
              <a:rPr lang="en-GB" dirty="0"/>
              <a:t>One Security - Open but secure</a:t>
            </a:r>
          </a:p>
        </p:txBody>
      </p:sp>
    </p:spTree>
    <p:extLst>
      <p:ext uri="{BB962C8B-B14F-4D97-AF65-F5344CB8AC3E}">
        <p14:creationId xmlns:p14="http://schemas.microsoft.com/office/powerpoint/2010/main" val="1623117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DBD48-DC84-CB9F-8235-0E124E8BE1F9}"/>
              </a:ext>
            </a:extLst>
          </p:cNvPr>
          <p:cNvSpPr>
            <a:spLocks noGrp="1"/>
          </p:cNvSpPr>
          <p:nvPr>
            <p:ph type="title"/>
          </p:nvPr>
        </p:nvSpPr>
        <p:spPr>
          <a:xfrm>
            <a:off x="838200" y="365126"/>
            <a:ext cx="10515600" cy="719396"/>
          </a:xfrm>
        </p:spPr>
        <p:txBody>
          <a:bodyPr/>
          <a:lstStyle/>
          <a:p>
            <a:r>
              <a:rPr lang="en-IE" dirty="0"/>
              <a:t>Install and configure Capacity Metric App</a:t>
            </a:r>
          </a:p>
        </p:txBody>
      </p:sp>
      <p:sp>
        <p:nvSpPr>
          <p:cNvPr id="5" name="Content Placeholder 4">
            <a:extLst>
              <a:ext uri="{FF2B5EF4-FFF2-40B4-BE49-F238E27FC236}">
                <a16:creationId xmlns:a16="http://schemas.microsoft.com/office/drawing/2014/main" id="{DDDB8A82-8CD1-FF0D-8D3D-A1B6A3B58F6F}"/>
              </a:ext>
            </a:extLst>
          </p:cNvPr>
          <p:cNvSpPr>
            <a:spLocks noGrp="1"/>
          </p:cNvSpPr>
          <p:nvPr>
            <p:ph idx="1"/>
          </p:nvPr>
        </p:nvSpPr>
        <p:spPr>
          <a:xfrm>
            <a:off x="221512" y="1383038"/>
            <a:ext cx="7122041" cy="4450692"/>
          </a:xfrm>
        </p:spPr>
        <p:txBody>
          <a:bodyPr>
            <a:normAutofit/>
          </a:bodyPr>
          <a:lstStyle/>
          <a:p>
            <a:r>
              <a:rPr lang="en-IE" sz="2000" dirty="0"/>
              <a:t>Install App</a:t>
            </a:r>
          </a:p>
          <a:p>
            <a:r>
              <a:rPr lang="en-IE" sz="2000" dirty="0"/>
              <a:t>Connect with </a:t>
            </a:r>
            <a:r>
              <a:rPr lang="en-IE" sz="2000" dirty="0" err="1"/>
              <a:t>CapacityID</a:t>
            </a:r>
            <a:endParaRPr lang="en-IE" sz="2000" dirty="0"/>
          </a:p>
        </p:txBody>
      </p:sp>
      <p:pic>
        <p:nvPicPr>
          <p:cNvPr id="7" name="Picture 6">
            <a:extLst>
              <a:ext uri="{FF2B5EF4-FFF2-40B4-BE49-F238E27FC236}">
                <a16:creationId xmlns:a16="http://schemas.microsoft.com/office/drawing/2014/main" id="{243BBC9C-9AF4-06F1-DE69-82CFDB5C1CD5}"/>
              </a:ext>
            </a:extLst>
          </p:cNvPr>
          <p:cNvPicPr>
            <a:picLocks noChangeAspect="1"/>
          </p:cNvPicPr>
          <p:nvPr/>
        </p:nvPicPr>
        <p:blipFill>
          <a:blip r:embed="rId3"/>
          <a:stretch>
            <a:fillRect/>
          </a:stretch>
        </p:blipFill>
        <p:spPr>
          <a:xfrm>
            <a:off x="4411191" y="1383038"/>
            <a:ext cx="3833826" cy="2651050"/>
          </a:xfrm>
          <a:prstGeom prst="rect">
            <a:avLst/>
          </a:prstGeom>
        </p:spPr>
      </p:pic>
      <p:pic>
        <p:nvPicPr>
          <p:cNvPr id="9" name="Picture 8">
            <a:extLst>
              <a:ext uri="{FF2B5EF4-FFF2-40B4-BE49-F238E27FC236}">
                <a16:creationId xmlns:a16="http://schemas.microsoft.com/office/drawing/2014/main" id="{5A189280-17CF-EFF6-33E3-09B92267A85A}"/>
              </a:ext>
            </a:extLst>
          </p:cNvPr>
          <p:cNvPicPr>
            <a:picLocks noChangeAspect="1"/>
          </p:cNvPicPr>
          <p:nvPr/>
        </p:nvPicPr>
        <p:blipFill>
          <a:blip r:embed="rId4"/>
          <a:stretch>
            <a:fillRect/>
          </a:stretch>
        </p:blipFill>
        <p:spPr>
          <a:xfrm>
            <a:off x="8656552" y="3219387"/>
            <a:ext cx="3376595" cy="3487479"/>
          </a:xfrm>
          <a:prstGeom prst="rect">
            <a:avLst/>
          </a:prstGeom>
        </p:spPr>
      </p:pic>
    </p:spTree>
    <p:extLst>
      <p:ext uri="{BB962C8B-B14F-4D97-AF65-F5344CB8AC3E}">
        <p14:creationId xmlns:p14="http://schemas.microsoft.com/office/powerpoint/2010/main" val="1100315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A77-C589-1859-12C8-312E1EE5BCB2}"/>
              </a:ext>
            </a:extLst>
          </p:cNvPr>
          <p:cNvSpPr>
            <a:spLocks noGrp="1"/>
          </p:cNvSpPr>
          <p:nvPr>
            <p:ph type="title"/>
          </p:nvPr>
        </p:nvSpPr>
        <p:spPr>
          <a:xfrm>
            <a:off x="122275" y="166651"/>
            <a:ext cx="10515600" cy="655601"/>
          </a:xfrm>
        </p:spPr>
        <p:txBody>
          <a:bodyPr>
            <a:normAutofit fontScale="90000"/>
          </a:bodyPr>
          <a:lstStyle/>
          <a:p>
            <a:r>
              <a:rPr lang="en-IE" dirty="0"/>
              <a:t>Setup credentials</a:t>
            </a:r>
          </a:p>
        </p:txBody>
      </p:sp>
      <p:pic>
        <p:nvPicPr>
          <p:cNvPr id="4" name="Content Placeholder 3">
            <a:extLst>
              <a:ext uri="{FF2B5EF4-FFF2-40B4-BE49-F238E27FC236}">
                <a16:creationId xmlns:a16="http://schemas.microsoft.com/office/drawing/2014/main" id="{3C641E3F-72EC-0B26-21A9-46343717FB98}"/>
              </a:ext>
            </a:extLst>
          </p:cNvPr>
          <p:cNvPicPr>
            <a:picLocks noGrp="1" noChangeAspect="1"/>
          </p:cNvPicPr>
          <p:nvPr>
            <p:ph idx="1"/>
          </p:nvPr>
        </p:nvPicPr>
        <p:blipFill>
          <a:blip r:embed="rId3"/>
          <a:stretch>
            <a:fillRect/>
          </a:stretch>
        </p:blipFill>
        <p:spPr>
          <a:xfrm>
            <a:off x="122275" y="1194758"/>
            <a:ext cx="3618117" cy="211551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2700E2F-574C-3DA1-BAE6-513C6AB05671}"/>
              </a:ext>
            </a:extLst>
          </p:cNvPr>
          <p:cNvPicPr>
            <a:picLocks noChangeAspect="1"/>
          </p:cNvPicPr>
          <p:nvPr/>
        </p:nvPicPr>
        <p:blipFill>
          <a:blip r:embed="rId4"/>
          <a:stretch>
            <a:fillRect/>
          </a:stretch>
        </p:blipFill>
        <p:spPr>
          <a:xfrm>
            <a:off x="4059396" y="465358"/>
            <a:ext cx="4762770" cy="3574312"/>
          </a:xfrm>
          <a:prstGeom prst="rect">
            <a:avLst/>
          </a:prstGeom>
          <a:effectLst>
            <a:outerShdw blurRad="50800" dist="38100" dir="2700000" algn="tl" rotWithShape="0">
              <a:prstClr val="black">
                <a:alpha val="40000"/>
              </a:prstClr>
            </a:outerShdw>
          </a:effectLst>
        </p:spPr>
      </p:pic>
      <p:sp>
        <p:nvSpPr>
          <p:cNvPr id="7" name="Content Placeholder 4">
            <a:extLst>
              <a:ext uri="{FF2B5EF4-FFF2-40B4-BE49-F238E27FC236}">
                <a16:creationId xmlns:a16="http://schemas.microsoft.com/office/drawing/2014/main" id="{0945B274-9B4B-87F2-B100-75B0C55BB203}"/>
              </a:ext>
            </a:extLst>
          </p:cNvPr>
          <p:cNvSpPr txBox="1">
            <a:spLocks/>
          </p:cNvSpPr>
          <p:nvPr/>
        </p:nvSpPr>
        <p:spPr>
          <a:xfrm>
            <a:off x="193160" y="4713767"/>
            <a:ext cx="6108404" cy="1665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000" dirty="0"/>
              <a:t>Workspace -&gt; Microsoft Fabric Capacity Metric</a:t>
            </a:r>
          </a:p>
          <a:p>
            <a:r>
              <a:rPr lang="en-IE" sz="2000" dirty="0"/>
              <a:t>Click on Dataset properties</a:t>
            </a:r>
          </a:p>
          <a:p>
            <a:r>
              <a:rPr lang="en-IE" sz="2000" dirty="0"/>
              <a:t>Configure Data Source Credentials</a:t>
            </a:r>
          </a:p>
        </p:txBody>
      </p:sp>
      <p:pic>
        <p:nvPicPr>
          <p:cNvPr id="9" name="Picture 8">
            <a:extLst>
              <a:ext uri="{FF2B5EF4-FFF2-40B4-BE49-F238E27FC236}">
                <a16:creationId xmlns:a16="http://schemas.microsoft.com/office/drawing/2014/main" id="{562EBFB0-A700-A786-65E2-8477A03BA2AF}"/>
              </a:ext>
            </a:extLst>
          </p:cNvPr>
          <p:cNvPicPr>
            <a:picLocks noChangeAspect="1"/>
          </p:cNvPicPr>
          <p:nvPr/>
        </p:nvPicPr>
        <p:blipFill>
          <a:blip r:embed="rId5"/>
          <a:stretch>
            <a:fillRect/>
          </a:stretch>
        </p:blipFill>
        <p:spPr>
          <a:xfrm>
            <a:off x="9218894" y="3890044"/>
            <a:ext cx="2685020" cy="28578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252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EB33-25BC-AC3A-3184-D7685895906F}"/>
              </a:ext>
            </a:extLst>
          </p:cNvPr>
          <p:cNvSpPr>
            <a:spLocks noGrp="1"/>
          </p:cNvSpPr>
          <p:nvPr>
            <p:ph type="title"/>
          </p:nvPr>
        </p:nvSpPr>
        <p:spPr>
          <a:xfrm>
            <a:off x="306572" y="145677"/>
            <a:ext cx="10515600" cy="1325563"/>
          </a:xfrm>
        </p:spPr>
        <p:txBody>
          <a:bodyPr/>
          <a:lstStyle/>
          <a:p>
            <a:endParaRPr lang="en-IE" dirty="0"/>
          </a:p>
        </p:txBody>
      </p:sp>
      <p:pic>
        <p:nvPicPr>
          <p:cNvPr id="5" name="Picture 4">
            <a:extLst>
              <a:ext uri="{FF2B5EF4-FFF2-40B4-BE49-F238E27FC236}">
                <a16:creationId xmlns:a16="http://schemas.microsoft.com/office/drawing/2014/main" id="{10357786-51C8-60DE-9EAF-3F24F343BB98}"/>
              </a:ext>
            </a:extLst>
          </p:cNvPr>
          <p:cNvPicPr>
            <a:picLocks noChangeAspect="1"/>
          </p:cNvPicPr>
          <p:nvPr/>
        </p:nvPicPr>
        <p:blipFill>
          <a:blip r:embed="rId3"/>
          <a:stretch>
            <a:fillRect/>
          </a:stretch>
        </p:blipFill>
        <p:spPr>
          <a:xfrm>
            <a:off x="2098170" y="808459"/>
            <a:ext cx="7995660" cy="5241081"/>
          </a:xfrm>
          <a:prstGeom prst="rect">
            <a:avLst/>
          </a:prstGeom>
        </p:spPr>
      </p:pic>
    </p:spTree>
    <p:extLst>
      <p:ext uri="{BB962C8B-B14F-4D97-AF65-F5344CB8AC3E}">
        <p14:creationId xmlns:p14="http://schemas.microsoft.com/office/powerpoint/2010/main" val="1358820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656C-2BE8-2E21-B7D2-3D6F29AE4C32}"/>
              </a:ext>
            </a:extLst>
          </p:cNvPr>
          <p:cNvSpPr>
            <a:spLocks noGrp="1"/>
          </p:cNvSpPr>
          <p:nvPr>
            <p:ph type="title"/>
          </p:nvPr>
        </p:nvSpPr>
        <p:spPr>
          <a:xfrm>
            <a:off x="838200" y="365126"/>
            <a:ext cx="10515600" cy="642408"/>
          </a:xfrm>
        </p:spPr>
        <p:txBody>
          <a:bodyPr>
            <a:normAutofit fontScale="90000"/>
          </a:bodyPr>
          <a:lstStyle/>
          <a:p>
            <a:r>
              <a:rPr lang="en-IE" b="1" dirty="0"/>
              <a:t>VM Setup</a:t>
            </a:r>
          </a:p>
        </p:txBody>
      </p:sp>
      <p:sp>
        <p:nvSpPr>
          <p:cNvPr id="3" name="Content Placeholder 2">
            <a:extLst>
              <a:ext uri="{FF2B5EF4-FFF2-40B4-BE49-F238E27FC236}">
                <a16:creationId xmlns:a16="http://schemas.microsoft.com/office/drawing/2014/main" id="{D3AF6256-F843-E7C8-EA49-151B14B6D7AB}"/>
              </a:ext>
            </a:extLst>
          </p:cNvPr>
          <p:cNvSpPr>
            <a:spLocks noGrp="1"/>
          </p:cNvSpPr>
          <p:nvPr>
            <p:ph idx="1"/>
          </p:nvPr>
        </p:nvSpPr>
        <p:spPr>
          <a:xfrm>
            <a:off x="838200" y="1185333"/>
            <a:ext cx="10515600" cy="4991630"/>
          </a:xfrm>
        </p:spPr>
        <p:txBody>
          <a:bodyPr/>
          <a:lstStyle/>
          <a:p>
            <a:r>
              <a:rPr lang="en-IE" dirty="0"/>
              <a:t>Joined to your M365 AAD tenant</a:t>
            </a:r>
          </a:p>
          <a:p>
            <a:r>
              <a:rPr lang="en-IE" dirty="0"/>
              <a:t>Install </a:t>
            </a:r>
            <a:r>
              <a:rPr lang="en-IE" dirty="0">
                <a:hlinkClick r:id="rId3"/>
              </a:rPr>
              <a:t>OneLake File Explorer</a:t>
            </a:r>
            <a:endParaRPr lang="en-IE" dirty="0"/>
          </a:p>
          <a:p>
            <a:endParaRPr lang="en-IE" dirty="0"/>
          </a:p>
          <a:p>
            <a:pPr marL="0" indent="0">
              <a:buNone/>
            </a:pPr>
            <a:r>
              <a:rPr lang="en-IE" b="1" dirty="0"/>
              <a:t>Optional</a:t>
            </a:r>
          </a:p>
          <a:p>
            <a:r>
              <a:rPr lang="en-IE" dirty="0">
                <a:hlinkClick r:id="rId4"/>
              </a:rPr>
              <a:t>SSMS</a:t>
            </a:r>
            <a:r>
              <a:rPr lang="en-IE" dirty="0"/>
              <a:t> </a:t>
            </a:r>
          </a:p>
          <a:p>
            <a:r>
              <a:rPr lang="en-IE" dirty="0">
                <a:hlinkClick r:id="rId5"/>
              </a:rPr>
              <a:t>Azure Data Studio</a:t>
            </a:r>
            <a:endParaRPr lang="en-IE" dirty="0"/>
          </a:p>
          <a:p>
            <a:r>
              <a:rPr lang="en-IE" dirty="0"/>
              <a:t>Python</a:t>
            </a:r>
          </a:p>
          <a:p>
            <a:r>
              <a:rPr lang="en-IE" dirty="0"/>
              <a:t>Anaconda</a:t>
            </a:r>
          </a:p>
        </p:txBody>
      </p:sp>
    </p:spTree>
    <p:extLst>
      <p:ext uri="{BB962C8B-B14F-4D97-AF65-F5344CB8AC3E}">
        <p14:creationId xmlns:p14="http://schemas.microsoft.com/office/powerpoint/2010/main" val="92057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2A591E-D469-6719-92FD-9EFB461D18CA}"/>
              </a:ext>
            </a:extLst>
          </p:cNvPr>
          <p:cNvSpPr>
            <a:spLocks noGrp="1"/>
          </p:cNvSpPr>
          <p:nvPr>
            <p:ph type="title"/>
          </p:nvPr>
        </p:nvSpPr>
        <p:spPr/>
        <p:txBody>
          <a:bodyPr/>
          <a:lstStyle/>
          <a:p>
            <a:r>
              <a:rPr lang="en-IE" dirty="0"/>
              <a:t>Little Demo</a:t>
            </a:r>
          </a:p>
        </p:txBody>
      </p:sp>
      <p:sp>
        <p:nvSpPr>
          <p:cNvPr id="5" name="Text Placeholder 4">
            <a:extLst>
              <a:ext uri="{FF2B5EF4-FFF2-40B4-BE49-F238E27FC236}">
                <a16:creationId xmlns:a16="http://schemas.microsoft.com/office/drawing/2014/main" id="{37D0D205-87E0-76F6-8A38-624F9608F4B9}"/>
              </a:ext>
            </a:extLst>
          </p:cNvPr>
          <p:cNvSpPr>
            <a:spLocks noGrp="1"/>
          </p:cNvSpPr>
          <p:nvPr>
            <p:ph type="body" idx="1"/>
          </p:nvPr>
        </p:nvSpPr>
        <p:spPr/>
        <p:txBody>
          <a:bodyPr/>
          <a:lstStyle/>
          <a:p>
            <a:r>
              <a:rPr lang="en-IE" dirty="0"/>
              <a:t>Work with CSV file</a:t>
            </a:r>
          </a:p>
        </p:txBody>
      </p:sp>
    </p:spTree>
    <p:extLst>
      <p:ext uri="{BB962C8B-B14F-4D97-AF65-F5344CB8AC3E}">
        <p14:creationId xmlns:p14="http://schemas.microsoft.com/office/powerpoint/2010/main" val="304539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F90-4632-336D-BDE1-81CC4C7A9CAF}"/>
              </a:ext>
            </a:extLst>
          </p:cNvPr>
          <p:cNvSpPr>
            <a:spLocks noGrp="1"/>
          </p:cNvSpPr>
          <p:nvPr>
            <p:ph type="title"/>
          </p:nvPr>
        </p:nvSpPr>
        <p:spPr>
          <a:xfrm>
            <a:off x="65567" y="95768"/>
            <a:ext cx="10515600" cy="995842"/>
          </a:xfrm>
        </p:spPr>
        <p:txBody>
          <a:bodyPr/>
          <a:lstStyle/>
          <a:p>
            <a:r>
              <a:rPr lang="en-IE" dirty="0"/>
              <a:t>Take .csv file</a:t>
            </a:r>
          </a:p>
        </p:txBody>
      </p:sp>
      <p:sp>
        <p:nvSpPr>
          <p:cNvPr id="3" name="Content Placeholder 2">
            <a:extLst>
              <a:ext uri="{FF2B5EF4-FFF2-40B4-BE49-F238E27FC236}">
                <a16:creationId xmlns:a16="http://schemas.microsoft.com/office/drawing/2014/main" id="{4BB85336-0796-7F49-AA7C-E13C91719C85}"/>
              </a:ext>
            </a:extLst>
          </p:cNvPr>
          <p:cNvSpPr>
            <a:spLocks noGrp="1"/>
          </p:cNvSpPr>
          <p:nvPr>
            <p:ph idx="1"/>
          </p:nvPr>
        </p:nvSpPr>
        <p:spPr>
          <a:xfrm>
            <a:off x="164805" y="1219200"/>
            <a:ext cx="8631865" cy="3374065"/>
          </a:xfrm>
        </p:spPr>
        <p:txBody>
          <a:bodyPr/>
          <a:lstStyle/>
          <a:p>
            <a:r>
              <a:rPr lang="en-IE" dirty="0" err="1"/>
              <a:t>CopyPaste</a:t>
            </a:r>
            <a:r>
              <a:rPr lang="en-IE" dirty="0"/>
              <a:t> csv file to the Lakehouse</a:t>
            </a:r>
          </a:p>
          <a:p>
            <a:r>
              <a:rPr lang="en-IE" dirty="0"/>
              <a:t>Wait until it syncs</a:t>
            </a:r>
          </a:p>
        </p:txBody>
      </p:sp>
      <p:pic>
        <p:nvPicPr>
          <p:cNvPr id="5" name="Picture 4">
            <a:extLst>
              <a:ext uri="{FF2B5EF4-FFF2-40B4-BE49-F238E27FC236}">
                <a16:creationId xmlns:a16="http://schemas.microsoft.com/office/drawing/2014/main" id="{DDAE957C-A639-4D95-639C-B0E618E41A52}"/>
              </a:ext>
            </a:extLst>
          </p:cNvPr>
          <p:cNvPicPr>
            <a:picLocks noChangeAspect="1"/>
          </p:cNvPicPr>
          <p:nvPr/>
        </p:nvPicPr>
        <p:blipFill>
          <a:blip r:embed="rId2"/>
          <a:stretch>
            <a:fillRect/>
          </a:stretch>
        </p:blipFill>
        <p:spPr>
          <a:xfrm>
            <a:off x="3990754" y="2258876"/>
            <a:ext cx="7462551" cy="39668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98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AD9A-474A-0CA0-74F9-8DAD85FDDD68}"/>
              </a:ext>
            </a:extLst>
          </p:cNvPr>
          <p:cNvSpPr>
            <a:spLocks noGrp="1"/>
          </p:cNvSpPr>
          <p:nvPr>
            <p:ph type="title"/>
          </p:nvPr>
        </p:nvSpPr>
        <p:spPr>
          <a:xfrm>
            <a:off x="838200" y="365126"/>
            <a:ext cx="10515600" cy="797368"/>
          </a:xfrm>
        </p:spPr>
        <p:txBody>
          <a:bodyPr/>
          <a:lstStyle/>
          <a:p>
            <a:r>
              <a:rPr lang="en-IE" dirty="0"/>
              <a:t>Load to tables</a:t>
            </a:r>
          </a:p>
        </p:txBody>
      </p:sp>
      <p:pic>
        <p:nvPicPr>
          <p:cNvPr id="5" name="Content Placeholder 4">
            <a:extLst>
              <a:ext uri="{FF2B5EF4-FFF2-40B4-BE49-F238E27FC236}">
                <a16:creationId xmlns:a16="http://schemas.microsoft.com/office/drawing/2014/main" id="{DD29DC0D-77F4-D070-FE25-10EDD5BCEB1D}"/>
              </a:ext>
            </a:extLst>
          </p:cNvPr>
          <p:cNvPicPr>
            <a:picLocks noGrp="1" noChangeAspect="1"/>
          </p:cNvPicPr>
          <p:nvPr>
            <p:ph idx="1"/>
          </p:nvPr>
        </p:nvPicPr>
        <p:blipFill>
          <a:blip r:embed="rId3"/>
          <a:stretch>
            <a:fillRect/>
          </a:stretch>
        </p:blipFill>
        <p:spPr>
          <a:xfrm>
            <a:off x="5671394" y="1302950"/>
            <a:ext cx="5682406" cy="4351338"/>
          </a:xfrm>
          <a:prstGeom prst="rect">
            <a:avLst/>
          </a:prstGeom>
        </p:spPr>
      </p:pic>
      <p:sp>
        <p:nvSpPr>
          <p:cNvPr id="6" name="TextBox 5">
            <a:extLst>
              <a:ext uri="{FF2B5EF4-FFF2-40B4-BE49-F238E27FC236}">
                <a16:creationId xmlns:a16="http://schemas.microsoft.com/office/drawing/2014/main" id="{35A740FC-604A-FA7B-DD06-71D0C51C6A8A}"/>
              </a:ext>
            </a:extLst>
          </p:cNvPr>
          <p:cNvSpPr txBox="1"/>
          <p:nvPr/>
        </p:nvSpPr>
        <p:spPr>
          <a:xfrm>
            <a:off x="170121" y="1247553"/>
            <a:ext cx="4869712" cy="1477328"/>
          </a:xfrm>
          <a:prstGeom prst="rect">
            <a:avLst/>
          </a:prstGeom>
          <a:noFill/>
        </p:spPr>
        <p:txBody>
          <a:bodyPr wrap="square" rtlCol="0">
            <a:spAutoFit/>
          </a:bodyPr>
          <a:lstStyle/>
          <a:p>
            <a:pPr marL="285750" indent="-285750">
              <a:buFont typeface="Arial" panose="020B0604020202020204" pitchFamily="34" charset="0"/>
              <a:buChar char="•"/>
            </a:pPr>
            <a:r>
              <a:rPr lang="en-IE" dirty="0"/>
              <a:t>Select workspace</a:t>
            </a:r>
          </a:p>
          <a:p>
            <a:pPr marL="285750" indent="-285750">
              <a:buFont typeface="Arial" panose="020B0604020202020204" pitchFamily="34" charset="0"/>
              <a:buChar char="•"/>
            </a:pPr>
            <a:r>
              <a:rPr lang="en-IE" dirty="0"/>
              <a:t>(List view)</a:t>
            </a:r>
          </a:p>
          <a:p>
            <a:pPr marL="285750" indent="-285750">
              <a:buFont typeface="Arial" panose="020B0604020202020204" pitchFamily="34" charset="0"/>
              <a:buChar char="•"/>
            </a:pPr>
            <a:r>
              <a:rPr lang="en-IE" dirty="0"/>
              <a:t>Click on your Lakehouse</a:t>
            </a:r>
          </a:p>
          <a:p>
            <a:pPr marL="285750" indent="-285750">
              <a:buFont typeface="Arial" panose="020B0604020202020204" pitchFamily="34" charset="0"/>
              <a:buChar char="•"/>
            </a:pPr>
            <a:r>
              <a:rPr lang="en-IE" dirty="0"/>
              <a:t>Load to Tables </a:t>
            </a:r>
          </a:p>
          <a:p>
            <a:endParaRPr lang="en-IE" dirty="0"/>
          </a:p>
        </p:txBody>
      </p:sp>
    </p:spTree>
    <p:extLst>
      <p:ext uri="{BB962C8B-B14F-4D97-AF65-F5344CB8AC3E}">
        <p14:creationId xmlns:p14="http://schemas.microsoft.com/office/powerpoint/2010/main" val="2751551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74E-0A00-1C60-8400-E31E04EC1A21}"/>
              </a:ext>
            </a:extLst>
          </p:cNvPr>
          <p:cNvSpPr>
            <a:spLocks noGrp="1"/>
          </p:cNvSpPr>
          <p:nvPr>
            <p:ph type="title"/>
          </p:nvPr>
        </p:nvSpPr>
        <p:spPr>
          <a:xfrm>
            <a:off x="1440711" y="117032"/>
            <a:ext cx="10515600" cy="861164"/>
          </a:xfrm>
        </p:spPr>
        <p:txBody>
          <a:bodyPr/>
          <a:lstStyle/>
          <a:p>
            <a:pPr algn="r"/>
            <a:r>
              <a:rPr lang="en-IE" dirty="0"/>
              <a:t>Query it with </a:t>
            </a:r>
            <a:r>
              <a:rPr lang="en-IE" dirty="0" err="1"/>
              <a:t>pyspark</a:t>
            </a:r>
            <a:endParaRPr lang="en-IE" dirty="0"/>
          </a:p>
        </p:txBody>
      </p:sp>
      <p:pic>
        <p:nvPicPr>
          <p:cNvPr id="5" name="Picture 4">
            <a:extLst>
              <a:ext uri="{FF2B5EF4-FFF2-40B4-BE49-F238E27FC236}">
                <a16:creationId xmlns:a16="http://schemas.microsoft.com/office/drawing/2014/main" id="{413A2372-8336-5957-8C14-DDED81804C21}"/>
              </a:ext>
            </a:extLst>
          </p:cNvPr>
          <p:cNvPicPr>
            <a:picLocks noChangeAspect="1"/>
          </p:cNvPicPr>
          <p:nvPr/>
        </p:nvPicPr>
        <p:blipFill>
          <a:blip r:embed="rId3"/>
          <a:stretch>
            <a:fillRect/>
          </a:stretch>
        </p:blipFill>
        <p:spPr>
          <a:xfrm>
            <a:off x="171893" y="460859"/>
            <a:ext cx="5000223" cy="1826897"/>
          </a:xfrm>
          <a:prstGeom prst="rect">
            <a:avLst/>
          </a:prstGeom>
        </p:spPr>
      </p:pic>
      <p:pic>
        <p:nvPicPr>
          <p:cNvPr id="7" name="Picture 6">
            <a:extLst>
              <a:ext uri="{FF2B5EF4-FFF2-40B4-BE49-F238E27FC236}">
                <a16:creationId xmlns:a16="http://schemas.microsoft.com/office/drawing/2014/main" id="{54625645-3FD1-9CD5-DDF8-9646D7550A01}"/>
              </a:ext>
            </a:extLst>
          </p:cNvPr>
          <p:cNvPicPr>
            <a:picLocks noChangeAspect="1"/>
          </p:cNvPicPr>
          <p:nvPr/>
        </p:nvPicPr>
        <p:blipFill>
          <a:blip r:embed="rId4"/>
          <a:stretch>
            <a:fillRect/>
          </a:stretch>
        </p:blipFill>
        <p:spPr>
          <a:xfrm>
            <a:off x="3060404" y="2472113"/>
            <a:ext cx="8895907" cy="4196263"/>
          </a:xfrm>
          <a:prstGeom prst="rect">
            <a:avLst/>
          </a:prstGeom>
        </p:spPr>
      </p:pic>
    </p:spTree>
    <p:extLst>
      <p:ext uri="{BB962C8B-B14F-4D97-AF65-F5344CB8AC3E}">
        <p14:creationId xmlns:p14="http://schemas.microsoft.com/office/powerpoint/2010/main" val="2372639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8411-97B2-91A6-797A-8BE66FBDDCE0}"/>
              </a:ext>
            </a:extLst>
          </p:cNvPr>
          <p:cNvSpPr>
            <a:spLocks noGrp="1"/>
          </p:cNvSpPr>
          <p:nvPr>
            <p:ph type="title"/>
          </p:nvPr>
        </p:nvSpPr>
        <p:spPr>
          <a:xfrm>
            <a:off x="838200" y="365126"/>
            <a:ext cx="10515600" cy="448376"/>
          </a:xfrm>
        </p:spPr>
        <p:txBody>
          <a:bodyPr>
            <a:normAutofit fontScale="90000"/>
          </a:bodyPr>
          <a:lstStyle/>
          <a:p>
            <a:pPr algn="r"/>
            <a:r>
              <a:rPr lang="en-IE" dirty="0"/>
              <a:t>Query it with SQL</a:t>
            </a:r>
          </a:p>
        </p:txBody>
      </p:sp>
      <p:pic>
        <p:nvPicPr>
          <p:cNvPr id="5" name="Picture 4">
            <a:extLst>
              <a:ext uri="{FF2B5EF4-FFF2-40B4-BE49-F238E27FC236}">
                <a16:creationId xmlns:a16="http://schemas.microsoft.com/office/drawing/2014/main" id="{51B2C900-182C-EFCC-56C6-649238519DCC}"/>
              </a:ext>
            </a:extLst>
          </p:cNvPr>
          <p:cNvPicPr>
            <a:picLocks noChangeAspect="1"/>
          </p:cNvPicPr>
          <p:nvPr/>
        </p:nvPicPr>
        <p:blipFill>
          <a:blip r:embed="rId3"/>
          <a:stretch>
            <a:fillRect/>
          </a:stretch>
        </p:blipFill>
        <p:spPr>
          <a:xfrm>
            <a:off x="158447" y="144966"/>
            <a:ext cx="4777969" cy="307315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C4FB14A-8F26-F956-88CC-4D6113552061}"/>
              </a:ext>
            </a:extLst>
          </p:cNvPr>
          <p:cNvPicPr>
            <a:picLocks noChangeAspect="1"/>
          </p:cNvPicPr>
          <p:nvPr/>
        </p:nvPicPr>
        <p:blipFill>
          <a:blip r:embed="rId4"/>
          <a:stretch>
            <a:fillRect/>
          </a:stretch>
        </p:blipFill>
        <p:spPr>
          <a:xfrm>
            <a:off x="4912347" y="2112335"/>
            <a:ext cx="7121206" cy="4510668"/>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BCC2644A-D30B-2389-641B-49421A0E82D9}"/>
              </a:ext>
            </a:extLst>
          </p:cNvPr>
          <p:cNvSpPr/>
          <p:nvPr/>
        </p:nvSpPr>
        <p:spPr>
          <a:xfrm rot="10800000" flipH="1">
            <a:off x="3141021" y="3563679"/>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486942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4119-38D9-0701-6A9A-4B577CCB3239}"/>
              </a:ext>
            </a:extLst>
          </p:cNvPr>
          <p:cNvSpPr>
            <a:spLocks noGrp="1"/>
          </p:cNvSpPr>
          <p:nvPr>
            <p:ph type="title"/>
          </p:nvPr>
        </p:nvSpPr>
        <p:spPr>
          <a:xfrm>
            <a:off x="93921" y="1"/>
            <a:ext cx="10515600" cy="786808"/>
          </a:xfrm>
        </p:spPr>
        <p:txBody>
          <a:bodyPr/>
          <a:lstStyle/>
          <a:p>
            <a:r>
              <a:rPr lang="en-IE" b="1" dirty="0"/>
              <a:t>Quickly Visualise results </a:t>
            </a:r>
          </a:p>
        </p:txBody>
      </p:sp>
      <p:pic>
        <p:nvPicPr>
          <p:cNvPr id="5" name="Picture 4">
            <a:extLst>
              <a:ext uri="{FF2B5EF4-FFF2-40B4-BE49-F238E27FC236}">
                <a16:creationId xmlns:a16="http://schemas.microsoft.com/office/drawing/2014/main" id="{1E11972D-3887-296A-9A7D-720FBCE9AF89}"/>
              </a:ext>
            </a:extLst>
          </p:cNvPr>
          <p:cNvPicPr>
            <a:picLocks noChangeAspect="1"/>
          </p:cNvPicPr>
          <p:nvPr/>
        </p:nvPicPr>
        <p:blipFill>
          <a:blip r:embed="rId3"/>
          <a:stretch>
            <a:fillRect/>
          </a:stretch>
        </p:blipFill>
        <p:spPr>
          <a:xfrm>
            <a:off x="630865" y="1027906"/>
            <a:ext cx="11235070" cy="56843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971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E92B3-C929-D311-7250-06C159904181}"/>
              </a:ext>
            </a:extLst>
          </p:cNvPr>
          <p:cNvSpPr>
            <a:spLocks noGrp="1"/>
          </p:cNvSpPr>
          <p:nvPr>
            <p:ph type="title"/>
          </p:nvPr>
        </p:nvSpPr>
        <p:spPr/>
        <p:txBody>
          <a:bodyPr/>
          <a:lstStyle/>
          <a:p>
            <a:r>
              <a:rPr lang="en-IE" dirty="0"/>
              <a:t>Other materials</a:t>
            </a:r>
          </a:p>
        </p:txBody>
      </p:sp>
      <p:sp>
        <p:nvSpPr>
          <p:cNvPr id="5" name="Text Placeholder 4">
            <a:extLst>
              <a:ext uri="{FF2B5EF4-FFF2-40B4-BE49-F238E27FC236}">
                <a16:creationId xmlns:a16="http://schemas.microsoft.com/office/drawing/2014/main" id="{7E1B3DE0-4F98-5AF5-63F1-03F799F96EB9}"/>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8808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GB" dirty="0"/>
          </a:p>
          <a:p>
            <a:r>
              <a:rPr lang="en-GB" dirty="0"/>
              <a:t>YT: </a:t>
            </a:r>
            <a:r>
              <a:rPr lang="en-GB" dirty="0">
                <a:hlinkClick r:id="rId8"/>
              </a:rPr>
              <a:t>Guy in a Cube</a:t>
            </a:r>
            <a:endParaRPr lang="en-GB" dirty="0"/>
          </a:p>
          <a:p>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21C-998F-AE88-AAB7-BAEB8C750192}"/>
              </a:ext>
            </a:extLst>
          </p:cNvPr>
          <p:cNvSpPr>
            <a:spLocks noGrp="1"/>
          </p:cNvSpPr>
          <p:nvPr>
            <p:ph type="title"/>
          </p:nvPr>
        </p:nvSpPr>
        <p:spPr/>
        <p:txBody>
          <a:bodyPr/>
          <a:lstStyle/>
          <a:p>
            <a:r>
              <a:rPr lang="en-IE" dirty="0"/>
              <a:t>Commercial Resources</a:t>
            </a:r>
          </a:p>
        </p:txBody>
      </p:sp>
      <p:sp>
        <p:nvSpPr>
          <p:cNvPr id="3" name="Content Placeholder 2">
            <a:extLst>
              <a:ext uri="{FF2B5EF4-FFF2-40B4-BE49-F238E27FC236}">
                <a16:creationId xmlns:a16="http://schemas.microsoft.com/office/drawing/2014/main" id="{C57D3B59-6936-0501-AB09-188B48972766}"/>
              </a:ext>
            </a:extLst>
          </p:cNvPr>
          <p:cNvSpPr>
            <a:spLocks noGrp="1"/>
          </p:cNvSpPr>
          <p:nvPr>
            <p:ph idx="1"/>
          </p:nvPr>
        </p:nvSpPr>
        <p:spPr/>
        <p:txBody>
          <a:bodyPr/>
          <a:lstStyle/>
          <a:p>
            <a:r>
              <a:rPr lang="en-IE" dirty="0">
                <a:hlinkClick r:id="rId2"/>
              </a:rPr>
              <a:t>Microsoft Fabric licenses</a:t>
            </a:r>
            <a:endParaRPr lang="en-IE" dirty="0"/>
          </a:p>
          <a:p>
            <a:endParaRPr lang="en-IE" dirty="0"/>
          </a:p>
        </p:txBody>
      </p:sp>
    </p:spTree>
    <p:extLst>
      <p:ext uri="{BB962C8B-B14F-4D97-AF65-F5344CB8AC3E}">
        <p14:creationId xmlns:p14="http://schemas.microsoft.com/office/powerpoint/2010/main" val="2848649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2B5-131A-A2DF-10CE-18C5610B9B86}"/>
              </a:ext>
            </a:extLst>
          </p:cNvPr>
          <p:cNvSpPr>
            <a:spLocks noGrp="1"/>
          </p:cNvSpPr>
          <p:nvPr>
            <p:ph type="title"/>
          </p:nvPr>
        </p:nvSpPr>
        <p:spPr>
          <a:xfrm>
            <a:off x="839788" y="365126"/>
            <a:ext cx="10515600" cy="896116"/>
          </a:xfrm>
        </p:spPr>
        <p:txBody>
          <a:bodyPr/>
          <a:lstStyle/>
          <a:p>
            <a:r>
              <a:rPr lang="en-US" dirty="0"/>
              <a:t>Transforming the Data Estate</a:t>
            </a:r>
          </a:p>
        </p:txBody>
      </p:sp>
      <p:sp>
        <p:nvSpPr>
          <p:cNvPr id="3" name="Text Placeholder 2">
            <a:extLst>
              <a:ext uri="{FF2B5EF4-FFF2-40B4-BE49-F238E27FC236}">
                <a16:creationId xmlns:a16="http://schemas.microsoft.com/office/drawing/2014/main" id="{AF2F2D5E-6DFF-7044-46DC-3E02650D5AE8}"/>
              </a:ext>
            </a:extLst>
          </p:cNvPr>
          <p:cNvSpPr>
            <a:spLocks noGrp="1"/>
          </p:cNvSpPr>
          <p:nvPr>
            <p:ph type="body" idx="1"/>
          </p:nvPr>
        </p:nvSpPr>
        <p:spPr/>
        <p:txBody>
          <a:bodyPr/>
          <a:lstStyle/>
          <a:p>
            <a:r>
              <a:rPr lang="en-US" dirty="0"/>
              <a:t>Current Synapse PaaS</a:t>
            </a:r>
          </a:p>
        </p:txBody>
      </p:sp>
      <p:sp>
        <p:nvSpPr>
          <p:cNvPr id="4" name="Content Placeholder 3">
            <a:extLst>
              <a:ext uri="{FF2B5EF4-FFF2-40B4-BE49-F238E27FC236}">
                <a16:creationId xmlns:a16="http://schemas.microsoft.com/office/drawing/2014/main" id="{5C2F6D67-B9EC-DDF5-A23C-B63DDC9EBB9D}"/>
              </a:ext>
            </a:extLst>
          </p:cNvPr>
          <p:cNvSpPr>
            <a:spLocks noGrp="1"/>
          </p:cNvSpPr>
          <p:nvPr>
            <p:ph sz="half" idx="2"/>
          </p:nvPr>
        </p:nvSpPr>
        <p:spPr/>
        <p:txBody>
          <a:bodyPr>
            <a:normAutofit lnSpcReduction="10000"/>
          </a:bodyPr>
          <a:lstStyle/>
          <a:p>
            <a:r>
              <a:rPr lang="en-US"/>
              <a:t>Upfront provisioning and configuration</a:t>
            </a:r>
          </a:p>
          <a:p>
            <a:r>
              <a:rPr lang="en-US"/>
              <a:t>Limitations with Synapse Workspaces</a:t>
            </a:r>
          </a:p>
          <a:p>
            <a:r>
              <a:rPr lang="en-US"/>
              <a:t>Scalability issues </a:t>
            </a:r>
          </a:p>
          <a:p>
            <a:r>
              <a:rPr lang="en-US"/>
              <a:t>Data Duplication</a:t>
            </a:r>
          </a:p>
          <a:p>
            <a:r>
              <a:rPr lang="en-US"/>
              <a:t>IT bottleneck, latency</a:t>
            </a:r>
          </a:p>
          <a:p>
            <a:r>
              <a:rPr lang="en-US"/>
              <a:t>Data Sharing not robust</a:t>
            </a:r>
          </a:p>
          <a:p>
            <a:endParaRPr lang="en-US"/>
          </a:p>
          <a:p>
            <a:endParaRPr lang="en-US"/>
          </a:p>
          <a:p>
            <a:endParaRPr lang="en-US"/>
          </a:p>
        </p:txBody>
      </p:sp>
      <p:sp>
        <p:nvSpPr>
          <p:cNvPr id="5" name="Text Placeholder 4">
            <a:extLst>
              <a:ext uri="{FF2B5EF4-FFF2-40B4-BE49-F238E27FC236}">
                <a16:creationId xmlns:a16="http://schemas.microsoft.com/office/drawing/2014/main" id="{E9667C29-4A54-0DE8-84FB-5EDA73FAD34B}"/>
              </a:ext>
            </a:extLst>
          </p:cNvPr>
          <p:cNvSpPr>
            <a:spLocks noGrp="1"/>
          </p:cNvSpPr>
          <p:nvPr>
            <p:ph type="body" sz="quarter" idx="3"/>
          </p:nvPr>
        </p:nvSpPr>
        <p:spPr/>
        <p:txBody>
          <a:bodyPr/>
          <a:lstStyle/>
          <a:p>
            <a:r>
              <a:rPr lang="en-US" dirty="0"/>
              <a:t>Future Trident SaaS</a:t>
            </a:r>
          </a:p>
        </p:txBody>
      </p:sp>
      <p:sp>
        <p:nvSpPr>
          <p:cNvPr id="6" name="Content Placeholder 5">
            <a:extLst>
              <a:ext uri="{FF2B5EF4-FFF2-40B4-BE49-F238E27FC236}">
                <a16:creationId xmlns:a16="http://schemas.microsoft.com/office/drawing/2014/main" id="{1B959317-1B9D-4134-7937-EF19B3877323}"/>
              </a:ext>
            </a:extLst>
          </p:cNvPr>
          <p:cNvSpPr>
            <a:spLocks noGrp="1"/>
          </p:cNvSpPr>
          <p:nvPr>
            <p:ph sz="quarter" idx="4"/>
          </p:nvPr>
        </p:nvSpPr>
        <p:spPr/>
        <p:txBody>
          <a:bodyPr>
            <a:normAutofit lnSpcReduction="10000"/>
          </a:bodyPr>
          <a:lstStyle/>
          <a:p>
            <a:r>
              <a:rPr lang="en-US" dirty="0"/>
              <a:t>Fully managed SaaS platform</a:t>
            </a:r>
          </a:p>
          <a:p>
            <a:r>
              <a:rPr lang="en-US" dirty="0"/>
              <a:t>Enterprise capabilities are pre-provisioned as part of the tenant</a:t>
            </a:r>
          </a:p>
          <a:p>
            <a:r>
              <a:rPr lang="en-US" dirty="0"/>
              <a:t>Built in governance</a:t>
            </a:r>
          </a:p>
          <a:p>
            <a:r>
              <a:rPr lang="en-US" dirty="0"/>
              <a:t>Flexible workspaces that support data product sharing</a:t>
            </a:r>
          </a:p>
          <a:p>
            <a:r>
              <a:rPr lang="en-US" dirty="0"/>
              <a:t>Full separation of storage and compute</a:t>
            </a:r>
          </a:p>
        </p:txBody>
      </p:sp>
    </p:spTree>
    <p:extLst>
      <p:ext uri="{BB962C8B-B14F-4D97-AF65-F5344CB8AC3E}">
        <p14:creationId xmlns:p14="http://schemas.microsoft.com/office/powerpoint/2010/main" val="279796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253990" y="4206896"/>
            <a:ext cx="5150429" cy="2452687"/>
          </a:xfrm>
        </p:spPr>
        <p:txBody>
          <a:bodyPr anchor="b">
            <a:normAutofit/>
          </a:bodyPr>
          <a:lstStyle/>
          <a:p>
            <a:r>
              <a:rPr lang="en-IE" sz="3600" b="1" dirty="0"/>
              <a:t>One Lake – </a:t>
            </a:r>
            <a:br>
              <a:rPr lang="en-IE" sz="3600" b="1" dirty="0"/>
            </a:br>
            <a:r>
              <a:rPr lang="en-IE" sz="3600" b="1" dirty="0"/>
              <a:t>OneDrive for all your data</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6889480" y="3991874"/>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1_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1088</TotalTime>
  <Words>2794</Words>
  <Application>Microsoft Office PowerPoint</Application>
  <PresentationFormat>Widescreen</PresentationFormat>
  <Paragraphs>430</Paragraphs>
  <Slides>58</Slides>
  <Notes>38</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58</vt:i4>
      </vt:variant>
    </vt:vector>
  </HeadingPairs>
  <TitlesOfParts>
    <vt:vector size="71"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1_TCL-WC Template | White</vt:lpstr>
      <vt:lpstr>1_Office Theme</vt:lpstr>
      <vt:lpstr>Microsoft Fabric</vt:lpstr>
      <vt:lpstr>Ze Plan</vt:lpstr>
      <vt:lpstr>Why Fabric?</vt:lpstr>
      <vt:lpstr>Key Value prop</vt:lpstr>
      <vt:lpstr>Enterprise business intelligence </vt:lpstr>
      <vt:lpstr>PowerPoint Presentation</vt:lpstr>
      <vt:lpstr>Transforming the Data Estate</vt:lpstr>
      <vt:lpstr>Things To come</vt:lpstr>
      <vt:lpstr>One Lake –  OneDrive for all your data</vt:lpstr>
      <vt:lpstr>One Lake</vt:lpstr>
      <vt:lpstr>OneLake for all data 2 “The OneDrive for data”</vt:lpstr>
      <vt:lpstr>A single unified SaaS data lake “No silos”</vt:lpstr>
      <vt:lpstr>Integration capabilities</vt:lpstr>
      <vt:lpstr>PowerPoint Presentation</vt:lpstr>
      <vt:lpstr>Everyone is welcome </vt:lpstr>
      <vt:lpstr>Fabric Tenant creation</vt:lpstr>
      <vt:lpstr>Prerequisites</vt:lpstr>
      <vt:lpstr>Deployment strategies</vt:lpstr>
      <vt:lpstr>MSFT Internal</vt:lpstr>
      <vt:lpstr>Existing tenant Preview</vt:lpstr>
      <vt:lpstr>New tenant</vt:lpstr>
      <vt:lpstr>M365 tenant location</vt:lpstr>
      <vt:lpstr>PBI Capacity Settings</vt:lpstr>
      <vt:lpstr>Create Fabric on Azure Portal</vt:lpstr>
      <vt:lpstr>Choose Capacity (preview! June’23)</vt:lpstr>
      <vt:lpstr>Capacity can be paused!</vt:lpstr>
      <vt:lpstr>PowerBI Admin page</vt:lpstr>
      <vt:lpstr>Spark Settings</vt:lpstr>
      <vt:lpstr>Org Access to Fabric</vt:lpstr>
      <vt:lpstr>After install</vt:lpstr>
      <vt:lpstr>Create Lakehouse</vt:lpstr>
      <vt:lpstr>SQL Endpoint</vt:lpstr>
      <vt:lpstr>SQL Endpoint</vt:lpstr>
      <vt:lpstr>Alternatively</vt:lpstr>
      <vt:lpstr>SSMS Connectivity</vt:lpstr>
      <vt:lpstr>Azure Data Studio</vt:lpstr>
      <vt:lpstr>Domains</vt:lpstr>
      <vt:lpstr>Capacity Utilisation</vt:lpstr>
      <vt:lpstr>Get capacity Id</vt:lpstr>
      <vt:lpstr>Install and configure Capacity Metric App</vt:lpstr>
      <vt:lpstr>Setup credentials</vt:lpstr>
      <vt:lpstr>PowerPoint Presentation</vt:lpstr>
      <vt:lpstr>VM Setup</vt:lpstr>
      <vt:lpstr>Little Demo</vt:lpstr>
      <vt:lpstr>Take .csv file</vt:lpstr>
      <vt:lpstr>Load to tables</vt:lpstr>
      <vt:lpstr>Query it with pyspark</vt:lpstr>
      <vt:lpstr>Query it with SQL</vt:lpstr>
      <vt:lpstr>Quickly Visualise results </vt:lpstr>
      <vt:lpstr>Data files used</vt:lpstr>
      <vt:lpstr>Parquet file</vt:lpstr>
      <vt:lpstr>Dataset restrictions</vt:lpstr>
      <vt:lpstr>Other materials</vt:lpstr>
      <vt:lpstr>Learning Resources</vt:lpstr>
      <vt:lpstr>Commercial Resources</vt:lpstr>
      <vt:lpstr>Troubleshooting</vt:lpstr>
      <vt:lpstr>VS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273</cp:revision>
  <dcterms:created xsi:type="dcterms:W3CDTF">2023-06-14T09:49:31Z</dcterms:created>
  <dcterms:modified xsi:type="dcterms:W3CDTF">2023-06-22T14:25:41Z</dcterms:modified>
</cp:coreProperties>
</file>